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69"/>
  </p:notesMasterIdLst>
  <p:sldIdLst>
    <p:sldId id="256" r:id="rId2"/>
    <p:sldId id="355" r:id="rId3"/>
    <p:sldId id="342" r:id="rId4"/>
    <p:sldId id="275" r:id="rId5"/>
    <p:sldId id="278" r:id="rId6"/>
    <p:sldId id="321" r:id="rId7"/>
    <p:sldId id="322" r:id="rId8"/>
    <p:sldId id="287" r:id="rId9"/>
    <p:sldId id="280" r:id="rId10"/>
    <p:sldId id="350" r:id="rId11"/>
    <p:sldId id="351" r:id="rId12"/>
    <p:sldId id="352" r:id="rId13"/>
    <p:sldId id="354" r:id="rId14"/>
    <p:sldId id="353" r:id="rId15"/>
    <p:sldId id="282" r:id="rId16"/>
    <p:sldId id="325" r:id="rId17"/>
    <p:sldId id="357" r:id="rId18"/>
    <p:sldId id="323" r:id="rId19"/>
    <p:sldId id="285" r:id="rId20"/>
    <p:sldId id="364" r:id="rId21"/>
    <p:sldId id="286" r:id="rId22"/>
    <p:sldId id="284" r:id="rId23"/>
    <p:sldId id="281" r:id="rId24"/>
    <p:sldId id="283" r:id="rId25"/>
    <p:sldId id="326" r:id="rId26"/>
    <p:sldId id="335" r:id="rId27"/>
    <p:sldId id="340" r:id="rId28"/>
    <p:sldId id="341" r:id="rId29"/>
    <p:sldId id="336" r:id="rId30"/>
    <p:sldId id="337" r:id="rId31"/>
    <p:sldId id="332" r:id="rId32"/>
    <p:sldId id="343" r:id="rId33"/>
    <p:sldId id="291" r:id="rId34"/>
    <p:sldId id="290" r:id="rId35"/>
    <p:sldId id="292" r:id="rId36"/>
    <p:sldId id="288" r:id="rId37"/>
    <p:sldId id="298" r:id="rId38"/>
    <p:sldId id="349" r:id="rId39"/>
    <p:sldId id="294" r:id="rId40"/>
    <p:sldId id="358" r:id="rId41"/>
    <p:sldId id="306" r:id="rId42"/>
    <p:sldId id="307" r:id="rId43"/>
    <p:sldId id="359" r:id="rId44"/>
    <p:sldId id="361" r:id="rId45"/>
    <p:sldId id="257" r:id="rId46"/>
    <p:sldId id="261" r:id="rId47"/>
    <p:sldId id="262" r:id="rId48"/>
    <p:sldId id="318" r:id="rId49"/>
    <p:sldId id="319" r:id="rId50"/>
    <p:sldId id="320" r:id="rId51"/>
    <p:sldId id="345" r:id="rId52"/>
    <p:sldId id="346" r:id="rId53"/>
    <p:sldId id="347" r:id="rId54"/>
    <p:sldId id="348" r:id="rId55"/>
    <p:sldId id="365" r:id="rId56"/>
    <p:sldId id="312" r:id="rId57"/>
    <p:sldId id="314" r:id="rId58"/>
    <p:sldId id="315" r:id="rId59"/>
    <p:sldId id="362" r:id="rId60"/>
    <p:sldId id="363" r:id="rId61"/>
    <p:sldId id="309" r:id="rId62"/>
    <p:sldId id="310" r:id="rId63"/>
    <p:sldId id="311" r:id="rId64"/>
    <p:sldId id="313" r:id="rId65"/>
    <p:sldId id="356" r:id="rId66"/>
    <p:sldId id="316" r:id="rId67"/>
    <p:sldId id="317" r:id="rId68"/>
  </p:sldIdLst>
  <p:sldSz cx="12188825"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C8"/>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678"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EA81EAE-A432-438C-9001-5D373887EA71}" type="datetimeFigureOut">
              <a:rPr lang="tr-TR" smtClean="0"/>
              <a:t>3.09.2025</a:t>
            </a:fld>
            <a:endParaRPr lang="tr-TR"/>
          </a:p>
        </p:txBody>
      </p:sp>
      <p:sp>
        <p:nvSpPr>
          <p:cNvPr id="4" name="Slayt Görüntüsü Yer Tutucus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1AF526F-F92E-47A3-8365-60F0A8AB4A00}" type="slidenum">
              <a:rPr lang="tr-TR" smtClean="0"/>
              <a:t>‹#›</a:t>
            </a:fld>
            <a:endParaRPr lang="tr-TR"/>
          </a:p>
        </p:txBody>
      </p:sp>
    </p:spTree>
    <p:extLst>
      <p:ext uri="{BB962C8B-B14F-4D97-AF65-F5344CB8AC3E}">
        <p14:creationId xmlns:p14="http://schemas.microsoft.com/office/powerpoint/2010/main" val="264912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AF526F-F92E-47A3-8365-60F0A8AB4A00}" type="slidenum">
              <a:rPr lang="tr-TR" smtClean="0"/>
              <a:t>65</a:t>
            </a:fld>
            <a:endParaRPr lang="tr-TR"/>
          </a:p>
        </p:txBody>
      </p:sp>
    </p:spTree>
    <p:extLst>
      <p:ext uri="{BB962C8B-B14F-4D97-AF65-F5344CB8AC3E}">
        <p14:creationId xmlns:p14="http://schemas.microsoft.com/office/powerpoint/2010/main" val="314940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3603" y="1122363"/>
            <a:ext cx="9141619" cy="2387600"/>
          </a:xfrm>
        </p:spPr>
        <p:txBody>
          <a:bodyPr anchor="b"/>
          <a:lstStyle>
            <a:lvl1pPr algn="ctr">
              <a:defRPr sz="5998"/>
            </a:lvl1pPr>
          </a:lstStyle>
          <a:p>
            <a:r>
              <a:rPr lang="tr-TR" smtClean="0"/>
              <a:t>Asıl başlık stili için tıklatın</a:t>
            </a:r>
            <a:endParaRPr lang="tr-TR"/>
          </a:p>
        </p:txBody>
      </p:sp>
      <p:sp>
        <p:nvSpPr>
          <p:cNvPr id="3" name="Alt Başlık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BCAD085-E8A6-8845-BD4E-CB4CCA059FC4}" type="datetimeFigureOut">
              <a:rPr lang="en-US" smtClean="0"/>
              <a:t>9/3/2025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2938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CAD085-E8A6-8845-BD4E-CB4CCA059FC4}" type="datetimeFigureOut">
              <a:rPr lang="en-US" smtClean="0"/>
              <a:t>9/3/2025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3310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2628" y="365125"/>
            <a:ext cx="262821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7982" y="365125"/>
            <a:ext cx="7732286"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CAD085-E8A6-8845-BD4E-CB4CCA059FC4}" type="datetimeFigureOut">
              <a:rPr lang="en-US" smtClean="0"/>
              <a:t>9/3/2025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5660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CAD085-E8A6-8845-BD4E-CB4CCA059FC4}" type="datetimeFigureOut">
              <a:rPr lang="en-US" smtClean="0"/>
              <a:t>9/3/2025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2106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633" y="1709739"/>
            <a:ext cx="10512862" cy="2852737"/>
          </a:xfrm>
        </p:spPr>
        <p:txBody>
          <a:bodyPr anchor="b"/>
          <a:lstStyle>
            <a:lvl1pPr>
              <a:defRPr sz="5998"/>
            </a:lvl1pPr>
          </a:lstStyle>
          <a:p>
            <a:r>
              <a:rPr lang="tr-TR" smtClean="0"/>
              <a:t>Asıl başlık stili için tıklatın</a:t>
            </a:r>
            <a:endParaRPr lang="tr-TR"/>
          </a:p>
        </p:txBody>
      </p:sp>
      <p:sp>
        <p:nvSpPr>
          <p:cNvPr id="3" name="Metin Yer Tutucusu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BCAD085-E8A6-8845-BD4E-CB4CCA059FC4}" type="datetimeFigureOut">
              <a:rPr lang="en-US" smtClean="0"/>
              <a:t>9/3/2025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5466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7982" y="1825625"/>
            <a:ext cx="518025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0592" y="1825625"/>
            <a:ext cx="518025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BCAD085-E8A6-8845-BD4E-CB4CCA059FC4}" type="datetimeFigureOut">
              <a:rPr lang="en-US" smtClean="0"/>
              <a:t>9/3/2025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4619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569" y="365126"/>
            <a:ext cx="10512862"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570" y="2505075"/>
            <a:ext cx="5156444"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0593" y="2505075"/>
            <a:ext cx="518183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BCAD085-E8A6-8845-BD4E-CB4CCA059FC4}" type="datetimeFigureOut">
              <a:rPr lang="en-US" smtClean="0"/>
              <a:t>9/3/2025</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4677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BCAD085-E8A6-8845-BD4E-CB4CCA059FC4}" type="datetimeFigureOut">
              <a:rPr lang="en-US" smtClean="0"/>
              <a:t>9/3/2025</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6618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BCAD085-E8A6-8845-BD4E-CB4CCA059FC4}" type="datetimeFigureOut">
              <a:rPr lang="en-US" smtClean="0"/>
              <a:t>9/3/2025</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4115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570" y="457200"/>
            <a:ext cx="3931213" cy="1600200"/>
          </a:xfrm>
        </p:spPr>
        <p:txBody>
          <a:bodyPr anchor="b"/>
          <a:lstStyle>
            <a:lvl1pPr>
              <a:defRPr sz="3199"/>
            </a:lvl1pPr>
          </a:lstStyle>
          <a:p>
            <a:r>
              <a:rPr lang="tr-TR" smtClean="0"/>
              <a:t>Asıl başlık stili için tıklatın</a:t>
            </a:r>
            <a:endParaRPr lang="tr-TR"/>
          </a:p>
        </p:txBody>
      </p:sp>
      <p:sp>
        <p:nvSpPr>
          <p:cNvPr id="3" name="İçerik Yer Tutucusu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BCAD085-E8A6-8845-BD4E-CB4CCA059FC4}" type="datetimeFigureOut">
              <a:rPr lang="en-US" smtClean="0"/>
              <a:t>9/3/2025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0344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570" y="457200"/>
            <a:ext cx="3931213" cy="1600200"/>
          </a:xfrm>
        </p:spPr>
        <p:txBody>
          <a:bodyPr anchor="b"/>
          <a:lstStyle>
            <a:lvl1pPr>
              <a:defRPr sz="3199"/>
            </a:lvl1pPr>
          </a:lstStyle>
          <a:p>
            <a:r>
              <a:rPr lang="tr-TR" smtClean="0"/>
              <a:t>Asıl başlık stili için tıklatın</a:t>
            </a:r>
            <a:endParaRPr lang="tr-TR"/>
          </a:p>
        </p:txBody>
      </p:sp>
      <p:sp>
        <p:nvSpPr>
          <p:cNvPr id="3" name="Resim Yer Tutucusu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tr-TR"/>
          </a:p>
        </p:txBody>
      </p:sp>
      <p:sp>
        <p:nvSpPr>
          <p:cNvPr id="4" name="Metin Yer Tutucusu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BCAD085-E8A6-8845-BD4E-CB4CCA059FC4}" type="datetimeFigureOut">
              <a:rPr lang="en-US" smtClean="0"/>
              <a:t>9/3/2025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5230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9/3/2025</a:t>
            </a:fld>
            <a:endParaRPr lang="en-US"/>
          </a:p>
        </p:txBody>
      </p:sp>
      <p:sp>
        <p:nvSpPr>
          <p:cNvPr id="5" name="Altbilgi Yer Tutucusu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7885738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tr-T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28800"/>
            <a:ext cx="10332720" cy="1828800"/>
          </a:xfrm>
          <a:prstGeom prst="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3600" b="1">
                <a:solidFill>
                  <a:srgbClr val="FFFFFF"/>
                </a:solidFill>
              </a:defRPr>
            </a:pPr>
            <a:r>
              <a:rPr lang="tr-TR" dirty="0" smtClean="0"/>
              <a:t>Meslek Yüksekokullarının Akreditasyon Sürecine Yönelik Bologna Bilgilendirme Semineri</a:t>
            </a:r>
            <a:endParaRPr dirty="0"/>
          </a:p>
        </p:txBody>
      </p:sp>
      <p:sp>
        <p:nvSpPr>
          <p:cNvPr id="3" name="TextBox 2"/>
          <p:cNvSpPr txBox="1"/>
          <p:nvPr/>
        </p:nvSpPr>
        <p:spPr>
          <a:xfrm>
            <a:off x="3583172" y="3912781"/>
            <a:ext cx="5814818" cy="3108543"/>
          </a:xfrm>
          <a:prstGeom prst="rect">
            <a:avLst/>
          </a:prstGeom>
          <a:noFill/>
        </p:spPr>
        <p:txBody>
          <a:bodyPr wrap="square">
            <a:spAutoFit/>
          </a:bodyPr>
          <a:lstStyle/>
          <a:p>
            <a:pPr algn="ctr">
              <a:defRPr sz="2000">
                <a:solidFill>
                  <a:srgbClr val="003366"/>
                </a:solidFill>
              </a:defRPr>
            </a:pPr>
            <a:r>
              <a:rPr lang="tr-TR" sz="2400" dirty="0" smtClean="0"/>
              <a:t>Bursa Uludağ</a:t>
            </a:r>
            <a:r>
              <a:rPr sz="2400" dirty="0" smtClean="0"/>
              <a:t> </a:t>
            </a:r>
            <a:r>
              <a:rPr sz="2400" dirty="0" err="1" smtClean="0"/>
              <a:t>Üniversitesi</a:t>
            </a:r>
            <a:endParaRPr lang="tr-TR" sz="2400" dirty="0"/>
          </a:p>
          <a:p>
            <a:pPr algn="ctr">
              <a:defRPr sz="2000">
                <a:solidFill>
                  <a:srgbClr val="003366"/>
                </a:solidFill>
              </a:defRPr>
            </a:pPr>
            <a:r>
              <a:rPr lang="tr-TR" sz="2400" dirty="0" smtClean="0">
                <a:solidFill>
                  <a:srgbClr val="003366"/>
                </a:solidFill>
              </a:rPr>
              <a:t>03.09.2025</a:t>
            </a:r>
          </a:p>
          <a:p>
            <a:pPr algn="ctr">
              <a:defRPr sz="2000">
                <a:solidFill>
                  <a:srgbClr val="003366"/>
                </a:solidFill>
              </a:defRPr>
            </a:pPr>
            <a:r>
              <a:rPr lang="tr-TR" sz="2000" dirty="0" smtClean="0">
                <a:solidFill>
                  <a:srgbClr val="003366"/>
                </a:solidFill>
              </a:rPr>
              <a:t>Rektörlük A Salonu</a:t>
            </a:r>
          </a:p>
          <a:p>
            <a:pPr algn="ctr">
              <a:defRPr sz="2000">
                <a:solidFill>
                  <a:srgbClr val="003366"/>
                </a:solidFill>
              </a:defRPr>
            </a:pPr>
            <a:endParaRPr lang="tr-TR" sz="2400" dirty="0" smtClean="0">
              <a:solidFill>
                <a:srgbClr val="003366"/>
              </a:solidFill>
            </a:endParaRPr>
          </a:p>
          <a:p>
            <a:pPr algn="ctr">
              <a:defRPr sz="2000">
                <a:solidFill>
                  <a:srgbClr val="003366"/>
                </a:solidFill>
              </a:defRPr>
            </a:pPr>
            <a:r>
              <a:rPr lang="tr-TR" sz="2000" dirty="0"/>
              <a:t>Çalışma </a:t>
            </a:r>
            <a:r>
              <a:rPr lang="tr-TR" sz="2000" dirty="0" smtClean="0"/>
              <a:t>Ekibi</a:t>
            </a:r>
            <a:endParaRPr lang="tr-TR" sz="2000" dirty="0"/>
          </a:p>
          <a:p>
            <a:pPr algn="ctr">
              <a:defRPr sz="2000">
                <a:solidFill>
                  <a:srgbClr val="003366"/>
                </a:solidFill>
              </a:defRPr>
            </a:pPr>
            <a:r>
              <a:rPr lang="tr-TR" sz="2000" dirty="0" smtClean="0"/>
              <a:t>Bologna Koordinatörü: Prof</a:t>
            </a:r>
            <a:r>
              <a:rPr lang="tr-TR" sz="2000" dirty="0"/>
              <a:t>. Dr. Nermin </a:t>
            </a:r>
            <a:r>
              <a:rPr lang="tr-TR" sz="2000" dirty="0" smtClean="0"/>
              <a:t>BULUNUZ</a:t>
            </a:r>
            <a:endParaRPr lang="tr-TR" sz="2000" dirty="0"/>
          </a:p>
          <a:p>
            <a:pPr algn="ctr">
              <a:defRPr sz="2000">
                <a:solidFill>
                  <a:srgbClr val="003366"/>
                </a:solidFill>
              </a:defRPr>
            </a:pPr>
            <a:r>
              <a:rPr lang="tr-TR" sz="2000" dirty="0" smtClean="0"/>
              <a:t>Bologna </a:t>
            </a:r>
            <a:r>
              <a:rPr lang="tr-TR" sz="2000" dirty="0"/>
              <a:t>K</a:t>
            </a:r>
            <a:r>
              <a:rPr lang="tr-TR" sz="2000" dirty="0" smtClean="0"/>
              <a:t>oordinatörlüğü Personeli: Uzm. </a:t>
            </a:r>
            <a:r>
              <a:rPr lang="tr-TR" sz="2000" dirty="0"/>
              <a:t>Nilüfer </a:t>
            </a:r>
            <a:r>
              <a:rPr lang="tr-TR" sz="2000" dirty="0" smtClean="0"/>
              <a:t>ÖZEN</a:t>
            </a:r>
            <a:endParaRPr lang="tr-TR" sz="2000" dirty="0"/>
          </a:p>
          <a:p>
            <a:pPr algn="ctr">
              <a:defRPr sz="2000">
                <a:solidFill>
                  <a:srgbClr val="003366"/>
                </a:solidFill>
              </a:defRPr>
            </a:pPr>
            <a:endParaRPr lang="tr-TR" sz="2400" dirty="0" smtClean="0">
              <a:solidFill>
                <a:srgbClr val="003366"/>
              </a:solidFill>
            </a:endParaRPr>
          </a:p>
          <a:p>
            <a:pPr>
              <a:defRPr sz="2000">
                <a:solidFill>
                  <a:srgbClr val="003366"/>
                </a:solidFill>
              </a:defRPr>
            </a:pPr>
            <a:r>
              <a:rPr lang="tr-TR" sz="2000" dirty="0">
                <a:solidFill>
                  <a:srgbClr val="003366"/>
                </a:solidFill>
              </a:rPr>
              <a:t>				</a:t>
            </a:r>
            <a:endParaRPr sz="2000" dirty="0">
              <a:solidFill>
                <a:srgbClr val="003366"/>
              </a:solidFill>
            </a:endParaRPr>
          </a:p>
        </p:txBody>
      </p:sp>
      <p:sp>
        <p:nvSpPr>
          <p:cNvPr id="4" name="Dikdörtgen 3"/>
          <p:cNvSpPr/>
          <p:nvPr/>
        </p:nvSpPr>
        <p:spPr>
          <a:xfrm>
            <a:off x="4261949" y="5388244"/>
            <a:ext cx="3073528" cy="400110"/>
          </a:xfrm>
          <a:prstGeom prst="rect">
            <a:avLst/>
          </a:prstGeom>
        </p:spPr>
        <p:txBody>
          <a:bodyPr wrap="square">
            <a:spAutoFit/>
          </a:bodyPr>
          <a:lstStyle/>
          <a:p>
            <a:pPr>
              <a:defRPr sz="2000">
                <a:solidFill>
                  <a:srgbClr val="003366"/>
                </a:solidFill>
              </a:defRPr>
            </a:pPr>
            <a:r>
              <a:rPr lang="tr-TR" dirty="0"/>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847" y="151565"/>
            <a:ext cx="1596728" cy="167723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323" y="204583"/>
            <a:ext cx="1707797" cy="157119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7565" y="374326"/>
            <a:ext cx="1200425" cy="107304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b="1" dirty="0" smtClean="0">
                <a:solidFill>
                  <a:srgbClr val="FF0000"/>
                </a:solidFill>
              </a:rPr>
              <a:t>14. Adres İletişim Bilgileri Bölümü</a:t>
            </a:r>
            <a:br>
              <a:rPr lang="tr-TR" sz="3200" b="1" dirty="0" smtClean="0">
                <a:solidFill>
                  <a:srgbClr val="FF0000"/>
                </a:solidFill>
              </a:rPr>
            </a:br>
            <a:r>
              <a:rPr lang="tr-TR" sz="3200" b="1" dirty="0" err="1" smtClean="0">
                <a:solidFill>
                  <a:srgbClr val="FF0000"/>
                </a:solidFill>
              </a:rPr>
              <a:t>Örn</a:t>
            </a:r>
            <a:r>
              <a:rPr lang="tr-TR" sz="3200" b="1" dirty="0" smtClean="0">
                <a:solidFill>
                  <a:srgbClr val="FF0000"/>
                </a:solidFill>
              </a:rPr>
              <a:t>: </a:t>
            </a:r>
            <a:r>
              <a:rPr lang="tr-TR" sz="3200" dirty="0"/>
              <a:t>Karacabey MYO / Laborant ve Veteriner Sağlık </a:t>
            </a:r>
            <a:r>
              <a:rPr lang="tr-TR" sz="3200" dirty="0" smtClean="0"/>
              <a:t>Programı, </a:t>
            </a:r>
            <a:br>
              <a:rPr lang="tr-TR" sz="3200" dirty="0" smtClean="0"/>
            </a:br>
            <a:r>
              <a:rPr lang="tr-TR" sz="2800" dirty="0" smtClean="0"/>
              <a:t>Bu bölümde ve tüm bölümlerde </a:t>
            </a:r>
            <a:r>
              <a:rPr lang="tr-TR" sz="2800" u="sng" dirty="0" smtClean="0"/>
              <a:t>üniversitemizin adı güncellenmelidir</a:t>
            </a:r>
            <a:r>
              <a:rPr lang="tr-TR" sz="2800" dirty="0" smtClean="0"/>
              <a:t>. </a:t>
            </a:r>
            <a:endParaRPr lang="tr-TR" sz="2800" b="1" dirty="0">
              <a:solidFill>
                <a:srgbClr val="FF0000"/>
              </a:solidFill>
            </a:endParaRPr>
          </a:p>
        </p:txBody>
      </p:sp>
      <p:pic>
        <p:nvPicPr>
          <p:cNvPr id="4" name="İçerik Yer Tutucusu 3"/>
          <p:cNvPicPr>
            <a:picLocks noGrp="1"/>
          </p:cNvPicPr>
          <p:nvPr>
            <p:ph idx="1"/>
          </p:nvPr>
        </p:nvPicPr>
        <p:blipFill rotWithShape="1">
          <a:blip r:embed="rId2"/>
          <a:srcRect l="3968" t="18998" r="47641" b="8877"/>
          <a:stretch/>
        </p:blipFill>
        <p:spPr bwMode="auto">
          <a:xfrm>
            <a:off x="2234794" y="1796903"/>
            <a:ext cx="7719237" cy="4731488"/>
          </a:xfrm>
          <a:prstGeom prst="rect">
            <a:avLst/>
          </a:prstGeom>
          <a:ln>
            <a:noFill/>
          </a:ln>
          <a:extLst>
            <a:ext uri="{53640926-AAD7-44D8-BBD7-CCE9431645EC}">
              <a14:shadowObscured xmlns:a14="http://schemas.microsoft.com/office/drawing/2010/main"/>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8371" y="74428"/>
            <a:ext cx="1216025" cy="1118760"/>
          </a:xfrm>
          <a:prstGeom prst="rect">
            <a:avLst/>
          </a:prstGeom>
        </p:spPr>
      </p:pic>
    </p:spTree>
    <p:extLst>
      <p:ext uri="{BB962C8B-B14F-4D97-AF65-F5344CB8AC3E}">
        <p14:creationId xmlns:p14="http://schemas.microsoft.com/office/powerpoint/2010/main" val="2283465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400" b="1" dirty="0">
                <a:solidFill>
                  <a:srgbClr val="FF0000"/>
                </a:solidFill>
              </a:rPr>
              <a:t>14. Adres İletişim Bilgileri </a:t>
            </a:r>
            <a:r>
              <a:rPr lang="tr-TR" sz="4400" b="1" dirty="0" smtClean="0">
                <a:solidFill>
                  <a:srgbClr val="FF0000"/>
                </a:solidFill>
              </a:rPr>
              <a:t>Bölümü</a:t>
            </a:r>
            <a:br>
              <a:rPr lang="tr-TR" sz="4400" b="1" dirty="0" smtClean="0">
                <a:solidFill>
                  <a:srgbClr val="FF0000"/>
                </a:solidFill>
              </a:rPr>
            </a:br>
            <a:r>
              <a:rPr lang="tr-TR" sz="4000" b="1" dirty="0" err="1" smtClean="0">
                <a:solidFill>
                  <a:srgbClr val="FF0000"/>
                </a:solidFill>
              </a:rPr>
              <a:t>Örn</a:t>
            </a:r>
            <a:r>
              <a:rPr lang="tr-TR" sz="4000" b="1" dirty="0" smtClean="0">
                <a:solidFill>
                  <a:srgbClr val="FF0000"/>
                </a:solidFill>
              </a:rPr>
              <a:t>: Mennan Pasinli MYO-Atçılık ve Antrenörlüğü</a:t>
            </a:r>
            <a:br>
              <a:rPr lang="tr-TR" sz="4000" b="1" dirty="0" smtClean="0">
                <a:solidFill>
                  <a:srgbClr val="FF0000"/>
                </a:solidFill>
              </a:rPr>
            </a:br>
            <a:r>
              <a:rPr lang="tr-TR" sz="4000" b="1" dirty="0" smtClean="0">
                <a:solidFill>
                  <a:srgbClr val="FF0000"/>
                </a:solidFill>
              </a:rPr>
              <a:t>Hocamızın </a:t>
            </a:r>
            <a:r>
              <a:rPr lang="tr-TR" sz="4000" b="1" dirty="0" err="1" smtClean="0">
                <a:solidFill>
                  <a:srgbClr val="FF0000"/>
                </a:solidFill>
              </a:rPr>
              <a:t>ünvanı</a:t>
            </a:r>
            <a:r>
              <a:rPr lang="tr-TR" sz="4000" b="1" dirty="0" smtClean="0">
                <a:solidFill>
                  <a:srgbClr val="FF0000"/>
                </a:solidFill>
              </a:rPr>
              <a:t> bu bölümde belirtilmelidir. </a:t>
            </a:r>
            <a:r>
              <a:rPr lang="tr-TR" sz="4000" b="1" dirty="0">
                <a:solidFill>
                  <a:srgbClr val="FF0000"/>
                </a:solidFill>
              </a:rPr>
              <a:t/>
            </a:r>
            <a:br>
              <a:rPr lang="tr-TR" sz="4000" b="1" dirty="0">
                <a:solidFill>
                  <a:srgbClr val="FF0000"/>
                </a:solidFill>
              </a:rPr>
            </a:br>
            <a:endParaRPr lang="tr-TR" sz="4000" dirty="0"/>
          </a:p>
        </p:txBody>
      </p:sp>
      <p:pic>
        <p:nvPicPr>
          <p:cNvPr id="4" name="İçerik Yer Tutucusu 3"/>
          <p:cNvPicPr>
            <a:picLocks noGrp="1"/>
          </p:cNvPicPr>
          <p:nvPr>
            <p:ph idx="1"/>
          </p:nvPr>
        </p:nvPicPr>
        <p:blipFill rotWithShape="1">
          <a:blip r:embed="rId2"/>
          <a:srcRect l="4189" t="12737" r="34524" b="12992"/>
          <a:stretch/>
        </p:blipFill>
        <p:spPr bwMode="auto">
          <a:xfrm>
            <a:off x="2222205" y="1616149"/>
            <a:ext cx="7063887" cy="4859079"/>
          </a:xfrm>
          <a:prstGeom prst="rect">
            <a:avLst/>
          </a:prstGeom>
          <a:ln>
            <a:noFill/>
          </a:ln>
          <a:extLst>
            <a:ext uri="{53640926-AAD7-44D8-BBD7-CCE9431645EC}">
              <a14:shadowObscured xmlns:a14="http://schemas.microsoft.com/office/drawing/2010/main"/>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0161" y="-31897"/>
            <a:ext cx="1791327" cy="1648046"/>
          </a:xfrm>
          <a:prstGeom prst="rect">
            <a:avLst/>
          </a:prstGeom>
        </p:spPr>
      </p:pic>
    </p:spTree>
    <p:extLst>
      <p:ext uri="{BB962C8B-B14F-4D97-AF65-F5344CB8AC3E}">
        <p14:creationId xmlns:p14="http://schemas.microsoft.com/office/powerpoint/2010/main" val="2385524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400" b="1" dirty="0">
                <a:solidFill>
                  <a:srgbClr val="FF0000"/>
                </a:solidFill>
              </a:rPr>
              <a:t>14. Adres İletişim Bilgileri </a:t>
            </a:r>
            <a:r>
              <a:rPr lang="tr-TR" sz="4400" b="1" dirty="0" smtClean="0">
                <a:solidFill>
                  <a:srgbClr val="FF0000"/>
                </a:solidFill>
              </a:rPr>
              <a:t>Bölümü</a:t>
            </a:r>
            <a:br>
              <a:rPr lang="tr-TR" sz="4400" b="1" dirty="0" smtClean="0">
                <a:solidFill>
                  <a:srgbClr val="FF0000"/>
                </a:solidFill>
              </a:rPr>
            </a:br>
            <a:r>
              <a:rPr lang="tr-TR" sz="3600" b="1" dirty="0" err="1" smtClean="0">
                <a:solidFill>
                  <a:srgbClr val="FF0000"/>
                </a:solidFill>
              </a:rPr>
              <a:t>Örn</a:t>
            </a:r>
            <a:r>
              <a:rPr lang="tr-TR" sz="3600" b="1" dirty="0" smtClean="0">
                <a:solidFill>
                  <a:srgbClr val="FF0000"/>
                </a:solidFill>
              </a:rPr>
              <a:t>: Orhangazi MYO/ Elektronik Teknolojisi</a:t>
            </a:r>
            <a:endParaRPr lang="tr-TR" sz="3600" dirty="0"/>
          </a:p>
        </p:txBody>
      </p:sp>
      <p:pic>
        <p:nvPicPr>
          <p:cNvPr id="4" name="İçerik Yer Tutucusu 3"/>
          <p:cNvPicPr>
            <a:picLocks noGrp="1"/>
          </p:cNvPicPr>
          <p:nvPr>
            <p:ph idx="1"/>
          </p:nvPr>
        </p:nvPicPr>
        <p:blipFill rotWithShape="1">
          <a:blip r:embed="rId2"/>
          <a:srcRect l="3748" t="19009" r="6084" b="14168"/>
          <a:stretch/>
        </p:blipFill>
        <p:spPr bwMode="auto">
          <a:xfrm>
            <a:off x="875299" y="1825625"/>
            <a:ext cx="10438227" cy="4351338"/>
          </a:xfrm>
          <a:prstGeom prst="rect">
            <a:avLst/>
          </a:prstGeom>
          <a:ln>
            <a:noFill/>
          </a:ln>
          <a:extLst>
            <a:ext uri="{53640926-AAD7-44D8-BBD7-CCE9431645EC}">
              <a14:shadowObscured xmlns:a14="http://schemas.microsoft.com/office/drawing/2010/main"/>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0896" y="230190"/>
            <a:ext cx="1409948" cy="1297172"/>
          </a:xfrm>
          <a:prstGeom prst="rect">
            <a:avLst/>
          </a:prstGeom>
        </p:spPr>
      </p:pic>
    </p:spTree>
    <p:extLst>
      <p:ext uri="{BB962C8B-B14F-4D97-AF65-F5344CB8AC3E}">
        <p14:creationId xmlns:p14="http://schemas.microsoft.com/office/powerpoint/2010/main" val="2229158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400" b="1" dirty="0">
                <a:solidFill>
                  <a:srgbClr val="FF0000"/>
                </a:solidFill>
              </a:rPr>
              <a:t>14. Adres İletişim Bilgileri Bölümü</a:t>
            </a:r>
            <a:br>
              <a:rPr lang="tr-TR" sz="4400" b="1" dirty="0">
                <a:solidFill>
                  <a:srgbClr val="FF0000"/>
                </a:solidFill>
              </a:rPr>
            </a:br>
            <a:r>
              <a:rPr lang="tr-TR" sz="3600" b="1" dirty="0" err="1">
                <a:solidFill>
                  <a:srgbClr val="FF0000"/>
                </a:solidFill>
              </a:rPr>
              <a:t>Örn</a:t>
            </a:r>
            <a:r>
              <a:rPr lang="tr-TR" sz="3600" b="1" dirty="0" smtClean="0">
                <a:solidFill>
                  <a:srgbClr val="FF0000"/>
                </a:solidFill>
              </a:rPr>
              <a:t>: Yenişehir MYO / Sivil Hava </a:t>
            </a:r>
            <a:r>
              <a:rPr lang="tr-TR" sz="3600" b="1" dirty="0">
                <a:solidFill>
                  <a:srgbClr val="FF0000"/>
                </a:solidFill>
              </a:rPr>
              <a:t>U</a:t>
            </a:r>
            <a:r>
              <a:rPr lang="tr-TR" sz="3600" b="1" dirty="0" smtClean="0">
                <a:solidFill>
                  <a:srgbClr val="FF0000"/>
                </a:solidFill>
              </a:rPr>
              <a:t>laştırma İşletmeciliği</a:t>
            </a:r>
            <a:endParaRPr lang="tr-TR" dirty="0"/>
          </a:p>
        </p:txBody>
      </p:sp>
      <p:pic>
        <p:nvPicPr>
          <p:cNvPr id="4" name="İçerik Yer Tutucusu 3"/>
          <p:cNvPicPr>
            <a:picLocks noGrp="1"/>
          </p:cNvPicPr>
          <p:nvPr>
            <p:ph idx="1"/>
          </p:nvPr>
        </p:nvPicPr>
        <p:blipFill rotWithShape="1">
          <a:blip r:embed="rId2"/>
          <a:srcRect l="3748" t="20183" r="38602" b="11425"/>
          <a:stretch/>
        </p:blipFill>
        <p:spPr bwMode="auto">
          <a:xfrm>
            <a:off x="2328530" y="1549178"/>
            <a:ext cx="7026233" cy="5032375"/>
          </a:xfrm>
          <a:prstGeom prst="rect">
            <a:avLst/>
          </a:prstGeom>
          <a:ln>
            <a:noFill/>
          </a:ln>
          <a:extLst>
            <a:ext uri="{53640926-AAD7-44D8-BBD7-CCE9431645EC}">
              <a14:shadowObscured xmlns:a14="http://schemas.microsoft.com/office/drawing/2010/main"/>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5870" y="159489"/>
            <a:ext cx="1409948" cy="1297172"/>
          </a:xfrm>
          <a:prstGeom prst="rect">
            <a:avLst/>
          </a:prstGeom>
        </p:spPr>
      </p:pic>
    </p:spTree>
    <p:extLst>
      <p:ext uri="{BB962C8B-B14F-4D97-AF65-F5344CB8AC3E}">
        <p14:creationId xmlns:p14="http://schemas.microsoft.com/office/powerpoint/2010/main" val="3747865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400" b="1" dirty="0">
                <a:solidFill>
                  <a:srgbClr val="FF0000"/>
                </a:solidFill>
              </a:rPr>
              <a:t>14. Adres İletişim Bilgileri Bölümü</a:t>
            </a:r>
            <a:br>
              <a:rPr lang="tr-TR" sz="4400" b="1" dirty="0">
                <a:solidFill>
                  <a:srgbClr val="FF0000"/>
                </a:solidFill>
              </a:rPr>
            </a:br>
            <a:r>
              <a:rPr lang="tr-TR" sz="3600" b="1" dirty="0" err="1">
                <a:solidFill>
                  <a:srgbClr val="FF0000"/>
                </a:solidFill>
              </a:rPr>
              <a:t>Örn</a:t>
            </a:r>
            <a:r>
              <a:rPr lang="tr-TR" sz="3600" b="1" dirty="0" smtClean="0">
                <a:solidFill>
                  <a:srgbClr val="FF0000"/>
                </a:solidFill>
              </a:rPr>
              <a:t>: Sosyal Bilimler MYO/ Lojistik</a:t>
            </a:r>
            <a:endParaRPr lang="tr-TR" dirty="0"/>
          </a:p>
        </p:txBody>
      </p:sp>
      <p:pic>
        <p:nvPicPr>
          <p:cNvPr id="4" name="İçerik Yer Tutucusu 3"/>
          <p:cNvPicPr>
            <a:picLocks noGrp="1"/>
          </p:cNvPicPr>
          <p:nvPr>
            <p:ph idx="1"/>
          </p:nvPr>
        </p:nvPicPr>
        <p:blipFill rotWithShape="1">
          <a:blip r:embed="rId2"/>
          <a:srcRect l="3968" t="16853" r="14683" b="16520"/>
          <a:stretch/>
        </p:blipFill>
        <p:spPr bwMode="auto">
          <a:xfrm>
            <a:off x="1371909" y="1825625"/>
            <a:ext cx="9445006" cy="4351338"/>
          </a:xfrm>
          <a:prstGeom prst="rect">
            <a:avLst/>
          </a:prstGeom>
          <a:ln>
            <a:noFill/>
          </a:ln>
          <a:extLst>
            <a:ext uri="{53640926-AAD7-44D8-BBD7-CCE9431645EC}">
              <a14:shadowObscured xmlns:a14="http://schemas.microsoft.com/office/drawing/2010/main"/>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1540" y="159489"/>
            <a:ext cx="1409948" cy="1297172"/>
          </a:xfrm>
          <a:prstGeom prst="rect">
            <a:avLst/>
          </a:prstGeom>
        </p:spPr>
      </p:pic>
    </p:spTree>
    <p:extLst>
      <p:ext uri="{BB962C8B-B14F-4D97-AF65-F5344CB8AC3E}">
        <p14:creationId xmlns:p14="http://schemas.microsoft.com/office/powerpoint/2010/main" val="323253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6941" y="672382"/>
            <a:ext cx="11145933" cy="1325563"/>
          </a:xfrm>
        </p:spPr>
        <p:txBody>
          <a:bodyPr>
            <a:noAutofit/>
          </a:bodyPr>
          <a:lstStyle/>
          <a:p>
            <a:r>
              <a:rPr lang="tr-TR" sz="3200" dirty="0" smtClean="0">
                <a:solidFill>
                  <a:srgbClr val="FF0000"/>
                </a:solidFill>
                <a:latin typeface="Calibri  "/>
              </a:rPr>
              <a:t>Bilgi </a:t>
            </a:r>
            <a:r>
              <a:rPr lang="tr-TR" sz="3200" dirty="0">
                <a:solidFill>
                  <a:srgbClr val="FF0000"/>
                </a:solidFill>
                <a:latin typeface="Calibri  "/>
              </a:rPr>
              <a:t>Paketi &amp; Ders Kataloğumuzdaki Bölümlerin Nasıl Doldurulması Gerekmektedir</a:t>
            </a:r>
            <a:r>
              <a:rPr lang="tr-TR" sz="3200" dirty="0" smtClean="0">
                <a:solidFill>
                  <a:srgbClr val="FF0000"/>
                </a:solidFill>
                <a:latin typeface="Calibri  "/>
              </a:rPr>
              <a:t>?</a:t>
            </a:r>
            <a:endParaRPr lang="tr-TR" sz="3200" dirty="0">
              <a:solidFill>
                <a:srgbClr val="FF0000"/>
              </a:solidFill>
              <a:latin typeface="Calibri  "/>
            </a:endParaRPr>
          </a:p>
        </p:txBody>
      </p:sp>
      <p:sp>
        <p:nvSpPr>
          <p:cNvPr id="3" name="İçerik Yer Tutucusu 2"/>
          <p:cNvSpPr>
            <a:spLocks noGrp="1"/>
          </p:cNvSpPr>
          <p:nvPr>
            <p:ph idx="1"/>
          </p:nvPr>
        </p:nvSpPr>
        <p:spPr>
          <a:xfrm>
            <a:off x="363196" y="2206261"/>
            <a:ext cx="11603134" cy="4351338"/>
          </a:xfrm>
        </p:spPr>
        <p:txBody>
          <a:bodyPr>
            <a:normAutofit/>
          </a:bodyPr>
          <a:lstStyle/>
          <a:p>
            <a:r>
              <a:rPr lang="tr-TR" dirty="0" smtClean="0"/>
              <a:t>Genel Tanıtım bölümünün altında yer alan «7. Program Profili» başlığı altında söz konusu programın misyonu, vizyonu, amaç ve hedefleri açık ve net bir şekilde belirtilmelidir. Bu bilgiler kısa değil, </a:t>
            </a:r>
            <a:r>
              <a:rPr lang="tr-TR" u="sng" dirty="0" smtClean="0"/>
              <a:t>detaylı olarak</a:t>
            </a:r>
            <a:r>
              <a:rPr lang="tr-TR" dirty="0" smtClean="0"/>
              <a:t> yazılmalıdır. </a:t>
            </a:r>
          </a:p>
          <a:p>
            <a:pPr marL="0" indent="0">
              <a:buNone/>
            </a:pPr>
            <a:r>
              <a:rPr lang="tr-TR" b="1" dirty="0" smtClean="0">
                <a:solidFill>
                  <a:srgbClr val="FF0000"/>
                </a:solidFill>
              </a:rPr>
              <a:t>ÖNEMLİ! </a:t>
            </a:r>
          </a:p>
          <a:p>
            <a:pPr marL="0" indent="0">
              <a:buNone/>
            </a:pPr>
            <a:r>
              <a:rPr lang="tr-TR" dirty="0"/>
              <a:t>Üniversitemizin adı 2018 yılında değişti. </a:t>
            </a:r>
            <a:r>
              <a:rPr lang="tr-TR" dirty="0" smtClean="0"/>
              <a:t>Bu nedenle üniversitemizin adı, genel </a:t>
            </a:r>
            <a:r>
              <a:rPr lang="tr-TR" dirty="0"/>
              <a:t>t</a:t>
            </a:r>
            <a:r>
              <a:rPr lang="tr-TR" dirty="0" smtClean="0"/>
              <a:t>anıtım başlığı altındaki tüm bölümlerde </a:t>
            </a:r>
            <a:r>
              <a:rPr lang="tr-TR" dirty="0" smtClean="0">
                <a:solidFill>
                  <a:srgbClr val="FF0000"/>
                </a:solidFill>
              </a:rPr>
              <a:t>«Bursa Uludağ Üniversitesi / Bursa </a:t>
            </a:r>
            <a:r>
              <a:rPr lang="tr-TR" dirty="0" err="1" smtClean="0">
                <a:solidFill>
                  <a:srgbClr val="FF0000"/>
                </a:solidFill>
              </a:rPr>
              <a:t>Uludag</a:t>
            </a:r>
            <a:r>
              <a:rPr lang="tr-TR" dirty="0" smtClean="0">
                <a:solidFill>
                  <a:srgbClr val="FF0000"/>
                </a:solidFill>
              </a:rPr>
              <a:t> </a:t>
            </a:r>
            <a:r>
              <a:rPr lang="tr-TR" dirty="0" err="1" smtClean="0">
                <a:solidFill>
                  <a:srgbClr val="FF0000"/>
                </a:solidFill>
              </a:rPr>
              <a:t>University</a:t>
            </a:r>
            <a:r>
              <a:rPr lang="tr-TR" dirty="0" smtClean="0">
                <a:solidFill>
                  <a:srgbClr val="FF0000"/>
                </a:solidFill>
              </a:rPr>
              <a:t>»</a:t>
            </a:r>
            <a:r>
              <a:rPr lang="tr-TR" dirty="0" smtClean="0"/>
              <a:t> olarak hem Türkçe hem de İngilizce metinlerde düzeltilmelidir.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778" y="431166"/>
            <a:ext cx="1107552" cy="1018964"/>
          </a:xfrm>
          <a:prstGeom prst="rect">
            <a:avLst/>
          </a:prstGeom>
        </p:spPr>
      </p:pic>
    </p:spTree>
    <p:extLst>
      <p:ext uri="{BB962C8B-B14F-4D97-AF65-F5344CB8AC3E}">
        <p14:creationId xmlns:p14="http://schemas.microsoft.com/office/powerpoint/2010/main" val="3297244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3538" y="582045"/>
            <a:ext cx="10512862" cy="1325563"/>
          </a:xfrm>
        </p:spPr>
        <p:txBody>
          <a:bodyPr>
            <a:normAutofit fontScale="90000"/>
          </a:bodyPr>
          <a:lstStyle/>
          <a:p>
            <a:r>
              <a:rPr lang="tr-TR" sz="3200" dirty="0" smtClean="0">
                <a:solidFill>
                  <a:srgbClr val="FF0000"/>
                </a:solidFill>
                <a:latin typeface="Calibri  "/>
              </a:rPr>
              <a:t>Bilgi </a:t>
            </a:r>
            <a:r>
              <a:rPr lang="tr-TR" sz="3200" dirty="0">
                <a:solidFill>
                  <a:srgbClr val="FF0000"/>
                </a:solidFill>
                <a:latin typeface="Calibri  "/>
              </a:rPr>
              <a:t>Paketi &amp; Ders Kataloğumuzdaki Bölümlerin Nasıl Doldurulması Gerekmektedir</a:t>
            </a:r>
            <a:r>
              <a:rPr lang="tr-TR" sz="3200" dirty="0" smtClean="0">
                <a:solidFill>
                  <a:srgbClr val="FF0000"/>
                </a:solidFill>
                <a:latin typeface="Calibri  "/>
              </a:rPr>
              <a:t>?</a:t>
            </a:r>
            <a:br>
              <a:rPr lang="tr-TR" sz="3200" dirty="0" smtClean="0">
                <a:solidFill>
                  <a:srgbClr val="FF0000"/>
                </a:solidFill>
                <a:latin typeface="Calibri  "/>
              </a:rPr>
            </a:br>
            <a:r>
              <a:rPr lang="tr-TR" sz="3200" u="sng" dirty="0" smtClean="0">
                <a:solidFill>
                  <a:srgbClr val="0070C0"/>
                </a:solidFill>
                <a:latin typeface="Calibri  "/>
              </a:rPr>
              <a:t>Üniversitemizin Adı Doğru Yazılmalıdır.</a:t>
            </a:r>
            <a:endParaRPr lang="tr-TR" sz="3200" u="sng" dirty="0">
              <a:solidFill>
                <a:srgbClr val="0070C0"/>
              </a:solidFill>
              <a:latin typeface="Calibri  "/>
            </a:endParaRPr>
          </a:p>
        </p:txBody>
      </p:sp>
      <p:sp>
        <p:nvSpPr>
          <p:cNvPr id="3" name="İçerik Yer Tutucusu 2"/>
          <p:cNvSpPr>
            <a:spLocks noGrp="1"/>
          </p:cNvSpPr>
          <p:nvPr>
            <p:ph idx="1"/>
          </p:nvPr>
        </p:nvSpPr>
        <p:spPr>
          <a:xfrm>
            <a:off x="837982" y="1825625"/>
            <a:ext cx="10512862" cy="3299268"/>
          </a:xfrm>
        </p:spPr>
        <p:txBody>
          <a:bodyPr/>
          <a:lstStyle/>
          <a:p>
            <a:pPr marL="0" indent="0">
              <a:buNone/>
            </a:pPr>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42" y="2627670"/>
            <a:ext cx="12188825" cy="137362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79" y="4082656"/>
            <a:ext cx="12188825" cy="148845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1" y="365126"/>
            <a:ext cx="1107552" cy="1018964"/>
          </a:xfrm>
          <a:prstGeom prst="rect">
            <a:avLst/>
          </a:prstGeom>
        </p:spPr>
      </p:pic>
    </p:spTree>
    <p:extLst>
      <p:ext uri="{BB962C8B-B14F-4D97-AF65-F5344CB8AC3E}">
        <p14:creationId xmlns:p14="http://schemas.microsoft.com/office/powerpoint/2010/main" val="30073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400" b="1" dirty="0" smtClean="0">
                <a:solidFill>
                  <a:srgbClr val="FF0000"/>
                </a:solidFill>
              </a:rPr>
              <a:t>Bakınız! Tıp Fakültemizde Öğrenim Gören Yabancı </a:t>
            </a:r>
            <a:r>
              <a:rPr lang="tr-TR" sz="4400" b="1" dirty="0">
                <a:solidFill>
                  <a:srgbClr val="FF0000"/>
                </a:solidFill>
              </a:rPr>
              <a:t>U</a:t>
            </a:r>
            <a:r>
              <a:rPr lang="tr-TR" sz="4400" b="1" dirty="0" smtClean="0">
                <a:solidFill>
                  <a:srgbClr val="FF0000"/>
                </a:solidFill>
              </a:rPr>
              <a:t>yruklu Bir Öğrencimizden Gelen </a:t>
            </a:r>
            <a:br>
              <a:rPr lang="tr-TR" sz="4400" b="1" dirty="0" smtClean="0">
                <a:solidFill>
                  <a:srgbClr val="FF0000"/>
                </a:solidFill>
              </a:rPr>
            </a:br>
            <a:r>
              <a:rPr lang="tr-TR" sz="4400" b="1" dirty="0" smtClean="0">
                <a:solidFill>
                  <a:srgbClr val="FF0000"/>
                </a:solidFill>
              </a:rPr>
              <a:t>E-posta..</a:t>
            </a:r>
            <a:endParaRPr lang="tr-TR" sz="4400" b="1" dirty="0">
              <a:solidFill>
                <a:srgbClr val="FF0000"/>
              </a:solidFill>
            </a:endParaRPr>
          </a:p>
        </p:txBody>
      </p:sp>
      <p:pic>
        <p:nvPicPr>
          <p:cNvPr id="4" name="İçerik Yer Tutucusu 3"/>
          <p:cNvPicPr>
            <a:picLocks noGrp="1"/>
          </p:cNvPicPr>
          <p:nvPr>
            <p:ph idx="1"/>
          </p:nvPr>
        </p:nvPicPr>
        <p:blipFill rotWithShape="1">
          <a:blip r:embed="rId2"/>
          <a:srcRect l="21385" t="18028" r="6635" b="17891"/>
          <a:stretch/>
        </p:blipFill>
        <p:spPr bwMode="auto">
          <a:xfrm>
            <a:off x="1749782" y="1974481"/>
            <a:ext cx="8689261"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8074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Örnek:</a:t>
            </a:r>
            <a:r>
              <a:rPr lang="tr-TR" dirty="0" smtClean="0"/>
              <a:t> Sosyal Bilimler MYO, Lojistik</a:t>
            </a:r>
            <a:endParaRPr lang="tr-TR" dirty="0"/>
          </a:p>
        </p:txBody>
      </p:sp>
      <p:pic>
        <p:nvPicPr>
          <p:cNvPr id="4" name="İçerik Yer Tutucusu 3"/>
          <p:cNvPicPr>
            <a:picLocks noGrp="1"/>
          </p:cNvPicPr>
          <p:nvPr>
            <p:ph idx="1"/>
          </p:nvPr>
        </p:nvPicPr>
        <p:blipFill rotWithShape="1">
          <a:blip r:embed="rId2"/>
          <a:srcRect l="4410" t="16967" r="6526" b="22006"/>
          <a:stretch/>
        </p:blipFill>
        <p:spPr bwMode="auto">
          <a:xfrm>
            <a:off x="908859" y="1456661"/>
            <a:ext cx="10371107" cy="4720302"/>
          </a:xfrm>
          <a:prstGeom prst="rect">
            <a:avLst/>
          </a:prstGeom>
          <a:ln>
            <a:noFill/>
          </a:ln>
          <a:extLst>
            <a:ext uri="{53640926-AAD7-44D8-BBD7-CCE9431645EC}">
              <a14:shadowObscured xmlns:a14="http://schemas.microsoft.com/office/drawing/2010/main"/>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5869" y="85061"/>
            <a:ext cx="1409948" cy="1297172"/>
          </a:xfrm>
          <a:prstGeom prst="rect">
            <a:avLst/>
          </a:prstGeom>
        </p:spPr>
      </p:pic>
    </p:spTree>
    <p:extLst>
      <p:ext uri="{BB962C8B-B14F-4D97-AF65-F5344CB8AC3E}">
        <p14:creationId xmlns:p14="http://schemas.microsoft.com/office/powerpoint/2010/main" val="3461401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9246" y="543798"/>
            <a:ext cx="10512862" cy="1325563"/>
          </a:xfrm>
        </p:spPr>
        <p:txBody>
          <a:bodyPr>
            <a:normAutofit/>
          </a:bodyPr>
          <a:lstStyle/>
          <a:p>
            <a:r>
              <a:rPr lang="tr-TR" sz="3200" dirty="0" smtClean="0">
                <a:solidFill>
                  <a:srgbClr val="FF0000"/>
                </a:solidFill>
                <a:latin typeface="Calibri  "/>
              </a:rPr>
              <a:t>Bilgi </a:t>
            </a:r>
            <a:r>
              <a:rPr lang="tr-TR" sz="3200" dirty="0">
                <a:solidFill>
                  <a:srgbClr val="FF0000"/>
                </a:solidFill>
                <a:latin typeface="Calibri  "/>
              </a:rPr>
              <a:t>Paketi &amp; Ders Kataloğumuzdaki Bölümlerin Nasıl Doldurulması Gerekmektedir?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246" y="3534352"/>
            <a:ext cx="10512425" cy="1973790"/>
          </a:xfrm>
        </p:spPr>
      </p:pic>
      <p:sp>
        <p:nvSpPr>
          <p:cNvPr id="5" name="Dikdörtgen 4"/>
          <p:cNvSpPr/>
          <p:nvPr/>
        </p:nvSpPr>
        <p:spPr>
          <a:xfrm>
            <a:off x="647662" y="1983212"/>
            <a:ext cx="11211339" cy="1569660"/>
          </a:xfrm>
          <a:prstGeom prst="rect">
            <a:avLst/>
          </a:prstGeom>
        </p:spPr>
        <p:txBody>
          <a:bodyPr wrap="none">
            <a:spAutoFit/>
          </a:bodyPr>
          <a:lstStyle/>
          <a:p>
            <a:pPr marL="285750" indent="-285750">
              <a:buFont typeface="Arial" panose="020B0604020202020204" pitchFamily="34" charset="0"/>
              <a:buChar char="•"/>
            </a:pPr>
            <a:r>
              <a:rPr lang="tr-TR" sz="2000" dirty="0" smtClean="0"/>
              <a:t>Program Profili Kısmında programın </a:t>
            </a:r>
            <a:r>
              <a:rPr lang="tr-TR" sz="2000" u="sng" dirty="0" smtClean="0"/>
              <a:t>sadece amaçları değil, misyonu, vizyonu, hedefleri de yer almalıdır</a:t>
            </a:r>
            <a:r>
              <a:rPr lang="tr-TR" sz="2000" dirty="0" smtClean="0"/>
              <a:t>. </a:t>
            </a:r>
          </a:p>
          <a:p>
            <a:pPr marL="285750" indent="-285750">
              <a:buFont typeface="Arial" panose="020B0604020202020204" pitchFamily="34" charset="0"/>
              <a:buChar char="•"/>
            </a:pPr>
            <a:endParaRPr lang="tr-TR" sz="2000" dirty="0"/>
          </a:p>
          <a:p>
            <a:r>
              <a:rPr lang="tr-TR" sz="2800" b="1" dirty="0" smtClean="0">
                <a:solidFill>
                  <a:srgbClr val="FF0000"/>
                </a:solidFill>
              </a:rPr>
              <a:t>Örnek:</a:t>
            </a:r>
          </a:p>
          <a:p>
            <a:r>
              <a:rPr lang="tr-TR" sz="2800" dirty="0" smtClean="0"/>
              <a:t>Gemlik MYO – Bilgisayar programcılığı</a:t>
            </a:r>
            <a:endParaRPr lang="tr-TR" sz="28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1671" y="276094"/>
            <a:ext cx="1107552" cy="1018964"/>
          </a:xfrm>
          <a:prstGeom prst="rect">
            <a:avLst/>
          </a:prstGeom>
        </p:spPr>
      </p:pic>
    </p:spTree>
    <p:extLst>
      <p:ext uri="{BB962C8B-B14F-4D97-AF65-F5344CB8AC3E}">
        <p14:creationId xmlns:p14="http://schemas.microsoft.com/office/powerpoint/2010/main" val="33868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982" y="510364"/>
            <a:ext cx="10821206" cy="1480988"/>
          </a:xfrm>
        </p:spPr>
        <p:txBody>
          <a:bodyPr>
            <a:noAutofit/>
          </a:bodyPr>
          <a:lstStyle/>
          <a:p>
            <a:r>
              <a:rPr lang="tr-TR" sz="4400" b="1" dirty="0" smtClean="0">
                <a:solidFill>
                  <a:srgbClr val="FF0000"/>
                </a:solidFill>
              </a:rPr>
              <a:t>2024 Yılında Akredite olan Dört Meslek Yüksek Okulumuzun İlgili Programlarını Gönülden </a:t>
            </a:r>
            <a:br>
              <a:rPr lang="tr-TR" sz="4400" b="1" dirty="0" smtClean="0">
                <a:solidFill>
                  <a:srgbClr val="FF0000"/>
                </a:solidFill>
              </a:rPr>
            </a:br>
            <a:r>
              <a:rPr lang="tr-TR" sz="4400" b="1" dirty="0" smtClean="0">
                <a:solidFill>
                  <a:srgbClr val="FF0000"/>
                </a:solidFill>
              </a:rPr>
              <a:t>Tebrik Ederiz..!</a:t>
            </a:r>
            <a:endParaRPr lang="tr-TR" sz="4400" b="1" dirty="0">
              <a:solidFill>
                <a:srgbClr val="FF0000"/>
              </a:solidFill>
            </a:endParaRPr>
          </a:p>
        </p:txBody>
      </p:sp>
      <p:sp>
        <p:nvSpPr>
          <p:cNvPr id="3" name="İçerik Yer Tutucusu 2"/>
          <p:cNvSpPr>
            <a:spLocks noGrp="1"/>
          </p:cNvSpPr>
          <p:nvPr>
            <p:ph idx="1"/>
          </p:nvPr>
        </p:nvSpPr>
        <p:spPr>
          <a:xfrm>
            <a:off x="837982" y="2424223"/>
            <a:ext cx="10512862" cy="3752739"/>
          </a:xfrm>
        </p:spPr>
        <p:txBody>
          <a:bodyPr/>
          <a:lstStyle/>
          <a:p>
            <a:r>
              <a:rPr lang="tr-TR" dirty="0"/>
              <a:t>İznik </a:t>
            </a:r>
            <a:r>
              <a:rPr lang="tr-TR" dirty="0" smtClean="0"/>
              <a:t>MYO, Turist Rehberliği (TURAK)</a:t>
            </a:r>
          </a:p>
          <a:p>
            <a:r>
              <a:rPr lang="tr-TR" dirty="0" smtClean="0"/>
              <a:t>Harmancık MYO, Aşçılık </a:t>
            </a:r>
            <a:r>
              <a:rPr lang="tr-TR" dirty="0"/>
              <a:t>(TURAK)</a:t>
            </a:r>
            <a:endParaRPr lang="tr-TR" dirty="0" smtClean="0"/>
          </a:p>
          <a:p>
            <a:r>
              <a:rPr lang="tr-TR" dirty="0" smtClean="0"/>
              <a:t>Orhaneli MYO, </a:t>
            </a:r>
            <a:r>
              <a:rPr lang="tr-TR" dirty="0"/>
              <a:t>Muhasebe ve Vergi </a:t>
            </a:r>
            <a:r>
              <a:rPr lang="tr-TR" dirty="0" smtClean="0"/>
              <a:t>Uygulamaları  (MEDEK)</a:t>
            </a:r>
          </a:p>
          <a:p>
            <a:r>
              <a:rPr lang="tr-TR" dirty="0" smtClean="0"/>
              <a:t>Mustafakemalpaşa MYO, </a:t>
            </a:r>
            <a:r>
              <a:rPr lang="tr-TR" dirty="0"/>
              <a:t>Gıda Teknolojisi </a:t>
            </a:r>
            <a:r>
              <a:rPr lang="tr-TR" dirty="0" smtClean="0"/>
              <a:t>(MEDEK)</a:t>
            </a:r>
            <a:endParaRPr lang="tr-TR" dirty="0"/>
          </a:p>
        </p:txBody>
      </p:sp>
      <p:pic>
        <p:nvPicPr>
          <p:cNvPr id="4" name="Resim 3"/>
          <p:cNvPicPr/>
          <p:nvPr/>
        </p:nvPicPr>
        <p:blipFill rotWithShape="1">
          <a:blip r:embed="rId2"/>
          <a:srcRect l="71538" t="30962" r="12478" b="41603"/>
          <a:stretch/>
        </p:blipFill>
        <p:spPr bwMode="auto">
          <a:xfrm>
            <a:off x="5086403" y="4658167"/>
            <a:ext cx="2016020" cy="1951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5080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1024" y="333341"/>
            <a:ext cx="10512862" cy="1325563"/>
          </a:xfrm>
        </p:spPr>
        <p:txBody>
          <a:bodyPr>
            <a:normAutofit fontScale="90000"/>
          </a:bodyPr>
          <a:lstStyle/>
          <a:p>
            <a:r>
              <a:rPr lang="tr-TR" b="1" dirty="0" smtClean="0">
                <a:solidFill>
                  <a:srgbClr val="FF0000"/>
                </a:solidFill>
              </a:rPr>
              <a:t>ÖDR ‘</a:t>
            </a:r>
            <a:r>
              <a:rPr lang="tr-TR" b="1" dirty="0" err="1" smtClean="0">
                <a:solidFill>
                  <a:srgbClr val="FF0000"/>
                </a:solidFill>
              </a:rPr>
              <a:t>nin</a:t>
            </a:r>
            <a:r>
              <a:rPr lang="tr-TR" b="1" dirty="0" smtClean="0">
                <a:solidFill>
                  <a:srgbClr val="FF0000"/>
                </a:solidFill>
              </a:rPr>
              <a:t> içine yazılan program amaçları ile Bilgi Paketi &amp; Ders Kataloğunda yazılan amaç cümleleri tutarlı olmalıdır.</a:t>
            </a:r>
            <a:endParaRPr lang="tr-TR" b="1" dirty="0">
              <a:solidFill>
                <a:srgbClr val="FF0000"/>
              </a:solidFill>
            </a:endParaRPr>
          </a:p>
        </p:txBody>
      </p:sp>
      <p:pic>
        <p:nvPicPr>
          <p:cNvPr id="4" name="İçerik Yer Tutucusu 3"/>
          <p:cNvPicPr>
            <a:picLocks noGrp="1"/>
          </p:cNvPicPr>
          <p:nvPr>
            <p:ph idx="1"/>
          </p:nvPr>
        </p:nvPicPr>
        <p:blipFill rotWithShape="1">
          <a:blip r:embed="rId2"/>
          <a:srcRect l="26303" t="27435" r="22248" b="24358"/>
          <a:stretch/>
        </p:blipFill>
        <p:spPr bwMode="auto">
          <a:xfrm>
            <a:off x="1966437" y="1775637"/>
            <a:ext cx="8255951" cy="49122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4164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8411" y="437553"/>
            <a:ext cx="10512862" cy="1325563"/>
          </a:xfrm>
        </p:spPr>
        <p:txBody>
          <a:bodyPr>
            <a:noAutofit/>
          </a:bodyPr>
          <a:lstStyle/>
          <a:p>
            <a:r>
              <a:rPr lang="tr-TR" sz="3200" dirty="0" smtClean="0">
                <a:solidFill>
                  <a:srgbClr val="FF0000"/>
                </a:solidFill>
                <a:latin typeface="Calibri  "/>
              </a:rPr>
              <a:t>Bilgi </a:t>
            </a:r>
            <a:r>
              <a:rPr lang="tr-TR" sz="3200" dirty="0">
                <a:solidFill>
                  <a:srgbClr val="FF0000"/>
                </a:solidFill>
                <a:latin typeface="Calibri  "/>
              </a:rPr>
              <a:t>Paketi &amp; Ders Kataloğumuzdaki Bölümlerin Nasıl Doldurulması Gerekmektedir?</a:t>
            </a:r>
          </a:p>
        </p:txBody>
      </p:sp>
      <p:sp>
        <p:nvSpPr>
          <p:cNvPr id="3" name="İçerik Yer Tutucusu 2"/>
          <p:cNvSpPr>
            <a:spLocks noGrp="1"/>
          </p:cNvSpPr>
          <p:nvPr>
            <p:ph idx="1"/>
          </p:nvPr>
        </p:nvSpPr>
        <p:spPr>
          <a:xfrm>
            <a:off x="837982" y="1614610"/>
            <a:ext cx="10512862" cy="4351338"/>
          </a:xfrm>
        </p:spPr>
        <p:txBody>
          <a:bodyPr/>
          <a:lstStyle/>
          <a:p>
            <a:r>
              <a:rPr lang="tr-TR" dirty="0" smtClean="0"/>
              <a:t>Bilgi paketi &amp; Ders Kataloğundaki bilgiler Program Başkanı tarafından güncellenmeli, ardından tüm başlıklar altında yer alan bilgiler BBK tarafından da okunmalı, noktalama işaretlerine dikkat edilmeli ve </a:t>
            </a:r>
            <a:r>
              <a:rPr lang="tr-TR" u="sng" dirty="0" smtClean="0">
                <a:solidFill>
                  <a:srgbClr val="FF0000"/>
                </a:solidFill>
              </a:rPr>
              <a:t>dil bilgisi açısından hata barındırmadığından emin olunmalıdır.</a:t>
            </a:r>
          </a:p>
          <a:p>
            <a:r>
              <a:rPr lang="tr-TR" u="sng" dirty="0" smtClean="0"/>
              <a:t>Örnek:</a:t>
            </a:r>
          </a:p>
          <a:p>
            <a:endParaRPr lang="tr-TR" u="sng" dirty="0" smtClean="0"/>
          </a:p>
          <a:p>
            <a:endParaRPr lang="tr-TR" u="sng"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8" y="4012170"/>
            <a:ext cx="12188825" cy="147135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273" y="211217"/>
            <a:ext cx="1107552" cy="1018964"/>
          </a:xfrm>
          <a:prstGeom prst="rect">
            <a:avLst/>
          </a:prstGeom>
        </p:spPr>
      </p:pic>
    </p:spTree>
    <p:extLst>
      <p:ext uri="{BB962C8B-B14F-4D97-AF65-F5344CB8AC3E}">
        <p14:creationId xmlns:p14="http://schemas.microsoft.com/office/powerpoint/2010/main" val="35953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7033" y="497854"/>
            <a:ext cx="11189896" cy="1325563"/>
          </a:xfrm>
        </p:spPr>
        <p:txBody>
          <a:bodyPr>
            <a:normAutofit/>
          </a:bodyPr>
          <a:lstStyle/>
          <a:p>
            <a:r>
              <a:rPr lang="tr-TR" sz="3200" dirty="0">
                <a:solidFill>
                  <a:srgbClr val="FF0000"/>
                </a:solidFill>
                <a:latin typeface="Calibri  "/>
              </a:rPr>
              <a:t>Mustafa Kemalpaşa MYO </a:t>
            </a:r>
            <a:r>
              <a:rPr lang="tr-TR" sz="3200" dirty="0" smtClean="0">
                <a:solidFill>
                  <a:srgbClr val="FF0000"/>
                </a:solidFill>
                <a:latin typeface="Calibri  "/>
              </a:rPr>
              <a:t>– Gıda </a:t>
            </a:r>
            <a:r>
              <a:rPr lang="tr-TR" sz="3200" dirty="0">
                <a:solidFill>
                  <a:srgbClr val="FF0000"/>
                </a:solidFill>
                <a:latin typeface="Calibri  "/>
              </a:rPr>
              <a:t>Teknolojisi Programı Örneği</a:t>
            </a:r>
          </a:p>
        </p:txBody>
      </p:sp>
      <p:sp>
        <p:nvSpPr>
          <p:cNvPr id="3" name="İçerik Yer Tutucusu 2"/>
          <p:cNvSpPr>
            <a:spLocks noGrp="1"/>
          </p:cNvSpPr>
          <p:nvPr>
            <p:ph idx="1"/>
          </p:nvPr>
        </p:nvSpPr>
        <p:spPr>
          <a:xfrm>
            <a:off x="475843" y="1823417"/>
            <a:ext cx="11160890" cy="4351338"/>
          </a:xfrm>
        </p:spPr>
        <p:txBody>
          <a:bodyPr>
            <a:normAutofit lnSpcReduction="10000"/>
          </a:bodyPr>
          <a:lstStyle/>
          <a:p>
            <a:r>
              <a:rPr lang="tr-TR" dirty="0" smtClean="0">
                <a:solidFill>
                  <a:srgbClr val="0070C0"/>
                </a:solidFill>
              </a:rPr>
              <a:t>Programın Misyonu:</a:t>
            </a:r>
          </a:p>
          <a:p>
            <a:pPr algn="just"/>
            <a:r>
              <a:rPr lang="tr-TR" dirty="0" smtClean="0"/>
              <a:t>Milli ve manevi değerlere, bilgi çağının gerektirdiği kültürel birikime, iletişim becerisine sahip, değişen koşullara uyum sağlayabilen, aldığı bilimsel eğitim ışığında gıdaların sağlıklı ve güvenli üretimi, işlenmesi ve muhafaza edilmesi için gerekli olan teknolojileri iş hayatında uygulayan, sürdürülebilirlik ve </a:t>
            </a:r>
            <a:r>
              <a:rPr lang="tr-TR" dirty="0" err="1" smtClean="0"/>
              <a:t>inovasyon</a:t>
            </a:r>
            <a:r>
              <a:rPr lang="tr-TR" dirty="0" smtClean="0"/>
              <a:t> odaklı bilim ve teknolojideki gelişmeleri takip eden ve katkıda bulunan, problem çözme yeteneği ve ekip çalışması ruhu taşıyan, liderlik yapabilecek vasıfta bireyler yetiştirmeyi ve paydaşlarla bütünleşerek bu görevlerini evrensel standartlarda kalite yönetimi ile yürütmeyi görev edinen, mesleki ve etik sorumluluğa sahip gıda teknikerleri yetiştirmektir.</a:t>
            </a:r>
          </a:p>
          <a:p>
            <a:endParaRPr lang="tr-TR" dirty="0" smtClean="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320" y="495646"/>
            <a:ext cx="1107552" cy="1018964"/>
          </a:xfrm>
          <a:prstGeom prst="rect">
            <a:avLst/>
          </a:prstGeom>
        </p:spPr>
      </p:pic>
    </p:spTree>
    <p:extLst>
      <p:ext uri="{BB962C8B-B14F-4D97-AF65-F5344CB8AC3E}">
        <p14:creationId xmlns:p14="http://schemas.microsoft.com/office/powerpoint/2010/main" val="3469786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8174" y="655272"/>
            <a:ext cx="11101972" cy="1325563"/>
          </a:xfrm>
        </p:spPr>
        <p:txBody>
          <a:bodyPr>
            <a:normAutofit/>
          </a:bodyPr>
          <a:lstStyle/>
          <a:p>
            <a:r>
              <a:rPr lang="tr-TR" sz="3200" dirty="0">
                <a:solidFill>
                  <a:srgbClr val="FF0000"/>
                </a:solidFill>
                <a:latin typeface="Calibri  "/>
              </a:rPr>
              <a:t>Mustafa Kemalpaşa MYO </a:t>
            </a:r>
            <a:r>
              <a:rPr lang="tr-TR" sz="3200" dirty="0" smtClean="0">
                <a:solidFill>
                  <a:srgbClr val="FF0000"/>
                </a:solidFill>
                <a:latin typeface="Calibri  "/>
              </a:rPr>
              <a:t>– Gıda </a:t>
            </a:r>
            <a:r>
              <a:rPr lang="tr-TR" sz="3200" dirty="0">
                <a:solidFill>
                  <a:srgbClr val="FF0000"/>
                </a:solidFill>
                <a:latin typeface="Calibri  "/>
              </a:rPr>
              <a:t>Teknolojisi Programı </a:t>
            </a:r>
            <a:r>
              <a:rPr lang="tr-TR" sz="3200" dirty="0" smtClean="0">
                <a:solidFill>
                  <a:srgbClr val="FF0000"/>
                </a:solidFill>
                <a:latin typeface="Calibri  "/>
              </a:rPr>
              <a:t>Örneği</a:t>
            </a:r>
            <a:endParaRPr lang="tr-TR" sz="3200" dirty="0">
              <a:solidFill>
                <a:srgbClr val="FF0000"/>
              </a:solidFill>
              <a:latin typeface="Calibri  "/>
            </a:endParaRPr>
          </a:p>
        </p:txBody>
      </p:sp>
      <p:sp>
        <p:nvSpPr>
          <p:cNvPr id="4" name="Dikdörtgen 3"/>
          <p:cNvSpPr/>
          <p:nvPr/>
        </p:nvSpPr>
        <p:spPr>
          <a:xfrm>
            <a:off x="682870" y="1802199"/>
            <a:ext cx="10931768" cy="2954655"/>
          </a:xfrm>
          <a:prstGeom prst="rect">
            <a:avLst/>
          </a:prstGeom>
        </p:spPr>
        <p:txBody>
          <a:bodyPr wrap="square">
            <a:spAutoFit/>
          </a:bodyPr>
          <a:lstStyle/>
          <a:p>
            <a:r>
              <a:rPr lang="tr-TR" sz="2400" b="1" dirty="0" smtClean="0">
                <a:solidFill>
                  <a:srgbClr val="0070C0"/>
                </a:solidFill>
              </a:rPr>
              <a:t>Programın </a:t>
            </a:r>
            <a:r>
              <a:rPr lang="tr-TR" sz="2400" b="1" dirty="0">
                <a:solidFill>
                  <a:srgbClr val="0070C0"/>
                </a:solidFill>
              </a:rPr>
              <a:t>Vizyonu: </a:t>
            </a:r>
            <a:endParaRPr lang="tr-TR" sz="2400" b="1" dirty="0" smtClean="0">
              <a:solidFill>
                <a:srgbClr val="0070C0"/>
              </a:solidFill>
            </a:endParaRPr>
          </a:p>
          <a:p>
            <a:endParaRPr lang="tr-TR" sz="2400" dirty="0" smtClean="0">
              <a:solidFill>
                <a:srgbClr val="0070C0"/>
              </a:solidFill>
            </a:endParaRPr>
          </a:p>
          <a:p>
            <a:pPr algn="just"/>
            <a:r>
              <a:rPr lang="tr-TR" sz="2400" dirty="0"/>
              <a:t>Ülke ekonomisinin talep ettiği gerekli milli, ahlaki değerlere ve mesleki kabiliyete sahip, eğitim, öğretim ve araştırma faaliyetleri ile bilime, teknolojiye, endüstriye ve topluma, sürdürülebilir kalkınma amaçları kapsamında katkıda bulunan, gıda sistemini her açıdan değerlendirerek yenilikçi ürün ve teknolojik çözümler üretebilen ve ulusal ve uluslararası platformda tanınan, ara eleman yetiştiren bir program olmaktır</a:t>
            </a:r>
            <a:r>
              <a:rPr lang="tr-TR" sz="2400" dirty="0" smtClean="0"/>
              <a:t>.</a:t>
            </a:r>
          </a:p>
          <a:p>
            <a:endParaRPr lang="tr-TR" dirty="0" smtClean="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2428073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6615" y="512103"/>
            <a:ext cx="11075595" cy="1325563"/>
          </a:xfrm>
        </p:spPr>
        <p:txBody>
          <a:bodyPr>
            <a:normAutofit/>
          </a:bodyPr>
          <a:lstStyle/>
          <a:p>
            <a:r>
              <a:rPr lang="tr-TR" sz="3200" dirty="0">
                <a:solidFill>
                  <a:srgbClr val="FF0000"/>
                </a:solidFill>
                <a:latin typeface="Calibri  "/>
              </a:rPr>
              <a:t>Mustafa Kemalpaşa MYO </a:t>
            </a:r>
            <a:r>
              <a:rPr lang="tr-TR" sz="3200" dirty="0" smtClean="0">
                <a:solidFill>
                  <a:srgbClr val="FF0000"/>
                </a:solidFill>
                <a:latin typeface="Calibri  "/>
              </a:rPr>
              <a:t>–Gıda </a:t>
            </a:r>
            <a:r>
              <a:rPr lang="tr-TR" sz="3200" dirty="0">
                <a:solidFill>
                  <a:srgbClr val="FF0000"/>
                </a:solidFill>
                <a:latin typeface="Calibri  "/>
              </a:rPr>
              <a:t>Teknolojisi Programı Örneği</a:t>
            </a:r>
          </a:p>
        </p:txBody>
      </p:sp>
      <p:sp>
        <p:nvSpPr>
          <p:cNvPr id="3" name="İçerik Yer Tutucusu 2"/>
          <p:cNvSpPr>
            <a:spLocks noGrp="1"/>
          </p:cNvSpPr>
          <p:nvPr>
            <p:ph idx="1"/>
          </p:nvPr>
        </p:nvSpPr>
        <p:spPr/>
        <p:txBody>
          <a:bodyPr>
            <a:normAutofit fontScale="85000" lnSpcReduction="10000"/>
          </a:bodyPr>
          <a:lstStyle/>
          <a:p>
            <a:pPr marL="0" indent="0">
              <a:buNone/>
            </a:pPr>
            <a:r>
              <a:rPr lang="tr-TR" b="1" dirty="0" smtClean="0">
                <a:solidFill>
                  <a:srgbClr val="0070C0"/>
                </a:solidFill>
              </a:rPr>
              <a:t>Programın </a:t>
            </a:r>
            <a:r>
              <a:rPr lang="tr-TR" b="1" dirty="0" smtClean="0"/>
              <a:t> </a:t>
            </a:r>
            <a:r>
              <a:rPr lang="tr-TR" b="1" dirty="0" smtClean="0">
                <a:solidFill>
                  <a:srgbClr val="0070C0"/>
                </a:solidFill>
              </a:rPr>
              <a:t>amaç ve hedefleri;</a:t>
            </a:r>
          </a:p>
          <a:p>
            <a:r>
              <a:rPr lang="tr-TR" dirty="0" smtClean="0"/>
              <a:t>Gıda hammaddeleri ve gıdaların bileşimi, gıda üretim ve işleme, fiziksel, kimyasal ve mikrobiyolojik kalite kontrolü, gıda güvenliği ve gıda mevzuatı hakkında mesleki bilgi, beceri ve donanımlara sahip,</a:t>
            </a:r>
          </a:p>
          <a:p>
            <a:r>
              <a:rPr lang="tr-TR" dirty="0" smtClean="0"/>
              <a:t>Mesleki gelişmeleri bir yabancı dili de kullanarak takip eden, alanı ile ilgili bilgisayar programlarını çalıştırabilen, yenilikçi ve sosyal sorumluluk taşıyabilen,</a:t>
            </a:r>
          </a:p>
          <a:p>
            <a:r>
              <a:rPr lang="tr-TR" dirty="0" smtClean="0"/>
              <a:t>Mesleği ile ilgili etik değerlere bağlı, iş sağlığı ve güvenliği bilincinde, çözüm odaklı ve inisiyatif alabilen,</a:t>
            </a:r>
          </a:p>
          <a:p>
            <a:r>
              <a:rPr lang="tr-TR" dirty="0" smtClean="0"/>
              <a:t>Bu yetkinlikleri ile kariyer yönetimi ve yaşam boyu öğrenme konularında farkındalığa sahip, gıda sanayinde üretim ve kalite kontrol laboratuvarlarında tercih edilen, yazılı ve sözlü iletişimi etkin kullanabilen, takım çalışmasına yatkın “Gıda Teknikeri” unvanı ile çalışabilecek insan gücünü yetiştirmek.</a:t>
            </a:r>
            <a:endParaRPr lang="tr-TR" dirty="0" smtClean="0">
              <a:solidFill>
                <a:srgbClr val="0070C0"/>
              </a:solidFill>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3159296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8247" y="485869"/>
            <a:ext cx="10512862" cy="1325563"/>
          </a:xfrm>
        </p:spPr>
        <p:txBody>
          <a:bodyPr>
            <a:normAutofit fontScale="90000"/>
          </a:bodyPr>
          <a:lstStyle/>
          <a:p>
            <a:r>
              <a:rPr lang="tr-TR" sz="3600" dirty="0" smtClean="0">
                <a:solidFill>
                  <a:srgbClr val="FF0000"/>
                </a:solidFill>
                <a:latin typeface="+mn-lt"/>
              </a:rPr>
              <a:t>Bilgi </a:t>
            </a:r>
            <a:r>
              <a:rPr lang="tr-TR" sz="3600" dirty="0">
                <a:solidFill>
                  <a:srgbClr val="FF0000"/>
                </a:solidFill>
                <a:latin typeface="+mn-lt"/>
              </a:rPr>
              <a:t>Paketi &amp; Ders Kataloğumuzda Yer Alan Bölümler </a:t>
            </a:r>
            <a:r>
              <a:rPr lang="tr-TR" sz="3600" dirty="0" smtClean="0">
                <a:solidFill>
                  <a:srgbClr val="FF0000"/>
                </a:solidFill>
                <a:latin typeface="+mn-lt"/>
              </a:rPr>
              <a:t/>
            </a:r>
            <a:br>
              <a:rPr lang="tr-TR" sz="3600" dirty="0" smtClean="0">
                <a:solidFill>
                  <a:srgbClr val="FF0000"/>
                </a:solidFill>
                <a:latin typeface="+mn-lt"/>
              </a:rPr>
            </a:br>
            <a:r>
              <a:rPr lang="tr-TR" sz="3600" dirty="0" smtClean="0">
                <a:solidFill>
                  <a:srgbClr val="FF0000"/>
                </a:solidFill>
                <a:latin typeface="+mn-lt"/>
              </a:rPr>
              <a:t>TYYÇ- Program Yeterliliği İlişkisi</a:t>
            </a:r>
            <a:br>
              <a:rPr lang="tr-TR" sz="3600" dirty="0" smtClean="0">
                <a:solidFill>
                  <a:srgbClr val="FF0000"/>
                </a:solidFill>
                <a:latin typeface="+mn-lt"/>
              </a:rPr>
            </a:br>
            <a:r>
              <a:rPr lang="tr-TR" sz="3600" dirty="0">
                <a:solidFill>
                  <a:srgbClr val="FF0000"/>
                </a:solidFill>
                <a:latin typeface="+mn-lt"/>
              </a:rPr>
              <a:t>TAY- Program Yeterliliği İlişkisi </a:t>
            </a:r>
            <a:r>
              <a:rPr lang="tr-TR" sz="3600" dirty="0" smtClean="0">
                <a:solidFill>
                  <a:srgbClr val="FF0000"/>
                </a:solidFill>
                <a:latin typeface="+mn-lt"/>
              </a:rPr>
              <a:t>Matrisleri Nedir?</a:t>
            </a:r>
            <a:endParaRPr lang="tr-TR" sz="3600" dirty="0">
              <a:solidFill>
                <a:srgbClr val="FF0000"/>
              </a:solidFill>
              <a:latin typeface="+mn-lt"/>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06870"/>
            <a:ext cx="6247813" cy="3675184"/>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515" y="2178418"/>
            <a:ext cx="6027311" cy="387740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3624" y="425482"/>
            <a:ext cx="1107552" cy="1018964"/>
          </a:xfrm>
          <a:prstGeom prst="rect">
            <a:avLst/>
          </a:prstGeom>
        </p:spPr>
      </p:pic>
    </p:spTree>
    <p:extLst>
      <p:ext uri="{BB962C8B-B14F-4D97-AF65-F5344CB8AC3E}">
        <p14:creationId xmlns:p14="http://schemas.microsoft.com/office/powerpoint/2010/main" val="305649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4400" dirty="0">
                <a:solidFill>
                  <a:srgbClr val="FF0000"/>
                </a:solidFill>
                <a:latin typeface="Arial" panose="020B0604020202020204" pitchFamily="34" charset="0"/>
                <a:cs typeface="Arial" panose="020B0604020202020204" pitchFamily="34" charset="0"/>
              </a:rPr>
              <a:t>Avrupa Yeterlilikler Çerçevesi (AYÇ</a:t>
            </a:r>
            <a:r>
              <a:rPr lang="tr-TR" altLang="tr-TR" sz="4400" dirty="0" smtClean="0">
                <a:solidFill>
                  <a:srgbClr val="FF0000"/>
                </a:solidFill>
                <a:latin typeface="Arial" panose="020B0604020202020204" pitchFamily="34" charset="0"/>
                <a:cs typeface="Arial" panose="020B0604020202020204" pitchFamily="34" charset="0"/>
              </a:rPr>
              <a:t>) / EQF</a:t>
            </a:r>
            <a:endParaRPr lang="tr-TR" dirty="0">
              <a:solidFill>
                <a:srgbClr val="FF0000"/>
              </a:solidFill>
            </a:endParaRPr>
          </a:p>
        </p:txBody>
      </p:sp>
      <p:sp>
        <p:nvSpPr>
          <p:cNvPr id="3" name="İçerik Yer Tutucusu 2"/>
          <p:cNvSpPr>
            <a:spLocks noGrp="1"/>
          </p:cNvSpPr>
          <p:nvPr>
            <p:ph idx="1"/>
          </p:nvPr>
        </p:nvSpPr>
        <p:spPr/>
        <p:txBody>
          <a:bodyPr/>
          <a:lstStyle/>
          <a:p>
            <a:pPr lvl="0"/>
            <a:r>
              <a:rPr lang="tr-TR" altLang="tr-TR" sz="2800" dirty="0">
                <a:solidFill>
                  <a:srgbClr val="222222"/>
                </a:solidFill>
                <a:latin typeface="Arial" panose="020B0604020202020204" pitchFamily="34" charset="0"/>
                <a:cs typeface="Arial" panose="020B0604020202020204" pitchFamily="34" charset="0"/>
              </a:rPr>
              <a:t>Avrupa Yeterlilikler Çerçevesi (AYÇ) – İngilizce adıyla </a:t>
            </a:r>
            <a:r>
              <a:rPr lang="tr-TR" altLang="tr-TR" sz="2800" b="1" dirty="0" err="1">
                <a:solidFill>
                  <a:srgbClr val="222222"/>
                </a:solidFill>
                <a:latin typeface="Arial" panose="020B0604020202020204" pitchFamily="34" charset="0"/>
                <a:cs typeface="Arial" panose="020B0604020202020204" pitchFamily="34" charset="0"/>
              </a:rPr>
              <a:t>European</a:t>
            </a:r>
            <a:r>
              <a:rPr lang="tr-TR" altLang="tr-TR" sz="2800" b="1" dirty="0">
                <a:solidFill>
                  <a:srgbClr val="222222"/>
                </a:solidFill>
                <a:latin typeface="Arial" panose="020B0604020202020204" pitchFamily="34" charset="0"/>
                <a:cs typeface="Arial" panose="020B0604020202020204" pitchFamily="34" charset="0"/>
              </a:rPr>
              <a:t> </a:t>
            </a:r>
            <a:r>
              <a:rPr lang="tr-TR" altLang="tr-TR" sz="2800" b="1" dirty="0" err="1">
                <a:solidFill>
                  <a:srgbClr val="222222"/>
                </a:solidFill>
                <a:latin typeface="Arial" panose="020B0604020202020204" pitchFamily="34" charset="0"/>
                <a:cs typeface="Arial" panose="020B0604020202020204" pitchFamily="34" charset="0"/>
              </a:rPr>
              <a:t>Qualifications</a:t>
            </a:r>
            <a:r>
              <a:rPr lang="tr-TR" altLang="tr-TR" sz="2800" b="1" dirty="0">
                <a:solidFill>
                  <a:srgbClr val="222222"/>
                </a:solidFill>
                <a:latin typeface="Arial" panose="020B0604020202020204" pitchFamily="34" charset="0"/>
                <a:cs typeface="Arial" panose="020B0604020202020204" pitchFamily="34" charset="0"/>
              </a:rPr>
              <a:t> Framework (EQF)</a:t>
            </a:r>
            <a:r>
              <a:rPr lang="tr-TR" altLang="tr-TR" sz="2800" dirty="0">
                <a:solidFill>
                  <a:srgbClr val="222222"/>
                </a:solidFill>
                <a:latin typeface="Arial" panose="020B0604020202020204" pitchFamily="34" charset="0"/>
                <a:cs typeface="Arial" panose="020B0604020202020204" pitchFamily="34" charset="0"/>
              </a:rPr>
              <a:t> – Avrupa Birliği tarafından oluşturulmuş, farklı ülkelerdeki eğitim ve yeterlilik sistemlerini ortak bir dilde tanımlamaya yarayan bir </a:t>
            </a:r>
            <a:r>
              <a:rPr lang="tr-TR" altLang="tr-TR" sz="2800" b="1" dirty="0">
                <a:solidFill>
                  <a:srgbClr val="222222"/>
                </a:solidFill>
                <a:latin typeface="Arial" panose="020B0604020202020204" pitchFamily="34" charset="0"/>
                <a:cs typeface="Arial" panose="020B0604020202020204" pitchFamily="34" charset="0"/>
              </a:rPr>
              <a:t>referans çerçevesidir</a:t>
            </a:r>
            <a:r>
              <a:rPr lang="tr-TR" altLang="tr-TR" sz="2800" dirty="0">
                <a:solidFill>
                  <a:srgbClr val="222222"/>
                </a:solidFill>
                <a:latin typeface="Arial" panose="020B0604020202020204" pitchFamily="34" charset="0"/>
                <a:cs typeface="Arial" panose="020B0604020202020204" pitchFamily="34" charset="0"/>
              </a:rPr>
              <a:t>.</a:t>
            </a:r>
            <a:endParaRPr lang="tr-TR" altLang="tr-TR" sz="2800"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233" y="528453"/>
            <a:ext cx="1409948" cy="1297172"/>
          </a:xfrm>
          <a:prstGeom prst="rect">
            <a:avLst/>
          </a:prstGeom>
        </p:spPr>
      </p:pic>
    </p:spTree>
    <p:extLst>
      <p:ext uri="{BB962C8B-B14F-4D97-AF65-F5344CB8AC3E}">
        <p14:creationId xmlns:p14="http://schemas.microsoft.com/office/powerpoint/2010/main" val="3462019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981" y="1244009"/>
            <a:ext cx="10512862" cy="446680"/>
          </a:xfrm>
        </p:spPr>
        <p:txBody>
          <a:bodyPr>
            <a:normAutofit fontScale="90000"/>
          </a:bodyPr>
          <a:lstStyle/>
          <a:p>
            <a:r>
              <a:rPr lang="tr-TR" sz="3600" dirty="0" smtClean="0">
                <a:solidFill>
                  <a:srgbClr val="FF0000"/>
                </a:solidFill>
                <a:latin typeface="Calibri  "/>
              </a:rPr>
              <a:t>AVRUPA YETERLİLİKLER ÇERÇEVESİ</a:t>
            </a:r>
            <a:r>
              <a:rPr lang="tr-TR" sz="3600" dirty="0">
                <a:solidFill>
                  <a:srgbClr val="FF0000"/>
                </a:solidFill>
                <a:latin typeface="Calibri  "/>
              </a:rPr>
              <a:t/>
            </a:r>
            <a:br>
              <a:rPr lang="tr-TR" sz="3600" dirty="0">
                <a:solidFill>
                  <a:srgbClr val="FF0000"/>
                </a:solidFill>
                <a:latin typeface="Calibri  "/>
              </a:rPr>
            </a:br>
            <a:r>
              <a:rPr lang="tr-TR" sz="2700" dirty="0" smtClean="0">
                <a:solidFill>
                  <a:srgbClr val="FF0000"/>
                </a:solidFill>
                <a:latin typeface="Calibri  "/>
              </a:rPr>
              <a:t>(</a:t>
            </a:r>
            <a:r>
              <a:rPr lang="tr-TR" sz="2700" dirty="0" err="1" smtClean="0">
                <a:solidFill>
                  <a:srgbClr val="FF0000"/>
                </a:solidFill>
                <a:latin typeface="Calibri  "/>
              </a:rPr>
              <a:t>European</a:t>
            </a:r>
            <a:r>
              <a:rPr lang="tr-TR" sz="2700" dirty="0" smtClean="0">
                <a:solidFill>
                  <a:srgbClr val="FF0000"/>
                </a:solidFill>
                <a:latin typeface="Calibri  "/>
              </a:rPr>
              <a:t> </a:t>
            </a:r>
            <a:r>
              <a:rPr lang="tr-TR" sz="2700" dirty="0" err="1" smtClean="0">
                <a:solidFill>
                  <a:srgbClr val="FF0000"/>
                </a:solidFill>
                <a:latin typeface="Calibri  "/>
              </a:rPr>
              <a:t>Qualifications</a:t>
            </a:r>
            <a:r>
              <a:rPr lang="tr-TR" sz="2700" dirty="0" smtClean="0">
                <a:solidFill>
                  <a:srgbClr val="FF0000"/>
                </a:solidFill>
                <a:latin typeface="Calibri  "/>
              </a:rPr>
              <a:t> Framework)</a:t>
            </a:r>
            <a:br>
              <a:rPr lang="tr-TR" sz="2700" dirty="0" smtClean="0">
                <a:solidFill>
                  <a:srgbClr val="FF0000"/>
                </a:solidFill>
                <a:latin typeface="Calibri  "/>
              </a:rPr>
            </a:br>
            <a:r>
              <a:rPr lang="tr-TR" sz="2700" dirty="0" smtClean="0">
                <a:solidFill>
                  <a:srgbClr val="FF0000"/>
                </a:solidFill>
                <a:latin typeface="Calibri  "/>
              </a:rPr>
              <a:t>(QF- EHEA: </a:t>
            </a:r>
            <a:r>
              <a:rPr lang="tr-TR" sz="2700" dirty="0" err="1">
                <a:solidFill>
                  <a:srgbClr val="FF0000"/>
                </a:solidFill>
                <a:latin typeface="Calibri  "/>
              </a:rPr>
              <a:t>Qualifications</a:t>
            </a:r>
            <a:r>
              <a:rPr lang="tr-TR" sz="2700" dirty="0">
                <a:solidFill>
                  <a:srgbClr val="FF0000"/>
                </a:solidFill>
                <a:latin typeface="Calibri  "/>
              </a:rPr>
              <a:t> </a:t>
            </a:r>
            <a:r>
              <a:rPr lang="tr-TR" sz="2700" dirty="0" smtClean="0">
                <a:solidFill>
                  <a:srgbClr val="FF0000"/>
                </a:solidFill>
                <a:latin typeface="Calibri  "/>
              </a:rPr>
              <a:t>Framework of </a:t>
            </a:r>
            <a:r>
              <a:rPr lang="tr-TR" sz="2700" dirty="0" err="1" smtClean="0">
                <a:solidFill>
                  <a:srgbClr val="FF0000"/>
                </a:solidFill>
                <a:latin typeface="Calibri  "/>
              </a:rPr>
              <a:t>the</a:t>
            </a:r>
            <a:r>
              <a:rPr lang="tr-TR" sz="2700" dirty="0" smtClean="0">
                <a:solidFill>
                  <a:srgbClr val="FF0000"/>
                </a:solidFill>
                <a:latin typeface="Calibri  "/>
              </a:rPr>
              <a:t> </a:t>
            </a:r>
            <a:r>
              <a:rPr lang="tr-TR" sz="2700" dirty="0" err="1" smtClean="0">
                <a:solidFill>
                  <a:srgbClr val="FF0000"/>
                </a:solidFill>
                <a:latin typeface="Calibri  "/>
              </a:rPr>
              <a:t>European</a:t>
            </a:r>
            <a:r>
              <a:rPr lang="tr-TR" sz="2700" dirty="0" smtClean="0">
                <a:solidFill>
                  <a:srgbClr val="FF0000"/>
                </a:solidFill>
                <a:latin typeface="Calibri  "/>
              </a:rPr>
              <a:t> </a:t>
            </a:r>
            <a:r>
              <a:rPr lang="tr-TR" sz="2700" dirty="0" err="1" smtClean="0">
                <a:solidFill>
                  <a:srgbClr val="FF0000"/>
                </a:solidFill>
                <a:latin typeface="Calibri  "/>
              </a:rPr>
              <a:t>Higher</a:t>
            </a:r>
            <a:r>
              <a:rPr lang="tr-TR" sz="2700" dirty="0" smtClean="0">
                <a:solidFill>
                  <a:srgbClr val="FF0000"/>
                </a:solidFill>
                <a:latin typeface="Calibri  "/>
              </a:rPr>
              <a:t> </a:t>
            </a:r>
            <a:r>
              <a:rPr lang="tr-TR" sz="2700" dirty="0" err="1" smtClean="0">
                <a:solidFill>
                  <a:srgbClr val="FF0000"/>
                </a:solidFill>
                <a:latin typeface="Calibri  "/>
              </a:rPr>
              <a:t>Education</a:t>
            </a:r>
            <a:r>
              <a:rPr lang="tr-TR" sz="2700" dirty="0" smtClean="0">
                <a:solidFill>
                  <a:srgbClr val="FF0000"/>
                </a:solidFill>
                <a:latin typeface="Calibri  "/>
              </a:rPr>
              <a:t> </a:t>
            </a:r>
            <a:r>
              <a:rPr lang="tr-TR" sz="2700" dirty="0" err="1" smtClean="0">
                <a:solidFill>
                  <a:srgbClr val="FF0000"/>
                </a:solidFill>
                <a:latin typeface="Calibri  "/>
              </a:rPr>
              <a:t>Area</a:t>
            </a:r>
            <a:r>
              <a:rPr lang="tr-TR" sz="2700" dirty="0" smtClean="0">
                <a:solidFill>
                  <a:srgbClr val="FF0000"/>
                </a:solidFill>
                <a:latin typeface="Calibri  "/>
              </a:rPr>
              <a:t>, Avrupa Yükseköğretim Alanı Yeterlilik Çerçevesi,</a:t>
            </a:r>
            <a:br>
              <a:rPr lang="tr-TR" sz="2700" dirty="0" smtClean="0">
                <a:solidFill>
                  <a:srgbClr val="FF0000"/>
                </a:solidFill>
                <a:latin typeface="Calibri  "/>
              </a:rPr>
            </a:br>
            <a:r>
              <a:rPr lang="tr-TR" sz="2700" dirty="0" smtClean="0">
                <a:solidFill>
                  <a:srgbClr val="FF0000"/>
                </a:solidFill>
                <a:latin typeface="Calibri  "/>
              </a:rPr>
              <a:t>Türkiye EHEA’ ya 2005 yılında entegre oldu. </a:t>
            </a:r>
            <a:br>
              <a:rPr lang="tr-TR" sz="2700" dirty="0" smtClean="0">
                <a:solidFill>
                  <a:srgbClr val="FF0000"/>
                </a:solidFill>
                <a:latin typeface="Calibri  "/>
              </a:rPr>
            </a:br>
            <a:r>
              <a:rPr lang="tr-TR" sz="2700" dirty="0" smtClean="0">
                <a:solidFill>
                  <a:srgbClr val="FF0000"/>
                </a:solidFill>
                <a:latin typeface="Calibri  "/>
              </a:rPr>
              <a:t>Mesleki Yeterlilik Kurumu (MYK) 2006 da kuruldu.)</a:t>
            </a:r>
            <a:endParaRPr lang="tr-TR" sz="2700" dirty="0">
              <a:solidFill>
                <a:srgbClr val="FF0000"/>
              </a:solidFill>
              <a:latin typeface="Calibri  "/>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9363" y="2690037"/>
            <a:ext cx="7970099" cy="4047323"/>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7068" y="120578"/>
            <a:ext cx="1107552" cy="1018964"/>
          </a:xfrm>
          <a:prstGeom prst="rect">
            <a:avLst/>
          </a:prstGeom>
        </p:spPr>
      </p:pic>
    </p:spTree>
    <p:extLst>
      <p:ext uri="{BB962C8B-B14F-4D97-AF65-F5344CB8AC3E}">
        <p14:creationId xmlns:p14="http://schemas.microsoft.com/office/powerpoint/2010/main" val="1596157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982" y="365126"/>
            <a:ext cx="10512862" cy="1782651"/>
          </a:xfrm>
        </p:spPr>
        <p:txBody>
          <a:bodyPr>
            <a:normAutofit fontScale="90000"/>
          </a:bodyPr>
          <a:lstStyle/>
          <a:p>
            <a:r>
              <a:rPr lang="tr-TR" sz="4400" dirty="0">
                <a:solidFill>
                  <a:srgbClr val="FF0000"/>
                </a:solidFill>
                <a:latin typeface="Calibri  "/>
              </a:rPr>
              <a:t>QF- EHEA: </a:t>
            </a:r>
            <a:r>
              <a:rPr lang="tr-TR" sz="4400" dirty="0" err="1">
                <a:solidFill>
                  <a:srgbClr val="FF0000"/>
                </a:solidFill>
                <a:latin typeface="Calibri  "/>
              </a:rPr>
              <a:t>Qualifications</a:t>
            </a:r>
            <a:r>
              <a:rPr lang="tr-TR" sz="4400" dirty="0">
                <a:solidFill>
                  <a:srgbClr val="FF0000"/>
                </a:solidFill>
                <a:latin typeface="Calibri  "/>
              </a:rPr>
              <a:t> Framework of </a:t>
            </a:r>
            <a:r>
              <a:rPr lang="tr-TR" sz="4400" dirty="0" err="1">
                <a:solidFill>
                  <a:srgbClr val="FF0000"/>
                </a:solidFill>
                <a:latin typeface="Calibri  "/>
              </a:rPr>
              <a:t>the</a:t>
            </a:r>
            <a:r>
              <a:rPr lang="tr-TR" sz="4400" dirty="0">
                <a:solidFill>
                  <a:srgbClr val="FF0000"/>
                </a:solidFill>
                <a:latin typeface="Calibri  "/>
              </a:rPr>
              <a:t> </a:t>
            </a:r>
            <a:r>
              <a:rPr lang="tr-TR" sz="4400" dirty="0" err="1">
                <a:solidFill>
                  <a:srgbClr val="FF0000"/>
                </a:solidFill>
                <a:latin typeface="Calibri  "/>
              </a:rPr>
              <a:t>European</a:t>
            </a:r>
            <a:r>
              <a:rPr lang="tr-TR" sz="4400" dirty="0">
                <a:solidFill>
                  <a:srgbClr val="FF0000"/>
                </a:solidFill>
                <a:latin typeface="Calibri  "/>
              </a:rPr>
              <a:t> </a:t>
            </a:r>
            <a:r>
              <a:rPr lang="tr-TR" sz="4400" dirty="0" err="1">
                <a:solidFill>
                  <a:srgbClr val="FF0000"/>
                </a:solidFill>
                <a:latin typeface="Calibri  "/>
              </a:rPr>
              <a:t>Higher</a:t>
            </a:r>
            <a:r>
              <a:rPr lang="tr-TR" sz="4400" dirty="0">
                <a:solidFill>
                  <a:srgbClr val="FF0000"/>
                </a:solidFill>
                <a:latin typeface="Calibri  "/>
              </a:rPr>
              <a:t> </a:t>
            </a:r>
            <a:r>
              <a:rPr lang="tr-TR" sz="4400" dirty="0" err="1">
                <a:solidFill>
                  <a:srgbClr val="FF0000"/>
                </a:solidFill>
                <a:latin typeface="Calibri  "/>
              </a:rPr>
              <a:t>Education</a:t>
            </a:r>
            <a:r>
              <a:rPr lang="tr-TR" sz="4400" dirty="0">
                <a:solidFill>
                  <a:srgbClr val="FF0000"/>
                </a:solidFill>
                <a:latin typeface="Calibri  "/>
              </a:rPr>
              <a:t> </a:t>
            </a:r>
            <a:r>
              <a:rPr lang="tr-TR" sz="4400" dirty="0" err="1">
                <a:solidFill>
                  <a:srgbClr val="FF0000"/>
                </a:solidFill>
                <a:latin typeface="Calibri  "/>
              </a:rPr>
              <a:t>Area</a:t>
            </a:r>
            <a:r>
              <a:rPr lang="tr-TR" sz="4400" dirty="0">
                <a:solidFill>
                  <a:srgbClr val="FF0000"/>
                </a:solidFill>
                <a:latin typeface="Calibri  "/>
              </a:rPr>
              <a:t>, </a:t>
            </a:r>
            <a:r>
              <a:rPr lang="tr-TR" sz="4400" dirty="0" smtClean="0">
                <a:solidFill>
                  <a:srgbClr val="FF0000"/>
                </a:solidFill>
                <a:latin typeface="Calibri  "/>
              </a:rPr>
              <a:t/>
            </a:r>
            <a:br>
              <a:rPr lang="tr-TR" sz="4400" dirty="0" smtClean="0">
                <a:solidFill>
                  <a:srgbClr val="FF0000"/>
                </a:solidFill>
                <a:latin typeface="Calibri  "/>
              </a:rPr>
            </a:br>
            <a:r>
              <a:rPr lang="tr-TR" sz="4400" dirty="0" smtClean="0">
                <a:solidFill>
                  <a:srgbClr val="FF0000"/>
                </a:solidFill>
                <a:latin typeface="Calibri  "/>
              </a:rPr>
              <a:t>Avrupa </a:t>
            </a:r>
            <a:r>
              <a:rPr lang="tr-TR" sz="4400" dirty="0">
                <a:solidFill>
                  <a:srgbClr val="FF0000"/>
                </a:solidFill>
                <a:latin typeface="Calibri  "/>
              </a:rPr>
              <a:t>Yükseköğretim Alanı Yeterlilik Çerçevesi</a:t>
            </a:r>
            <a:endParaRPr lang="tr-TR" dirty="0"/>
          </a:p>
        </p:txBody>
      </p:sp>
      <p:sp>
        <p:nvSpPr>
          <p:cNvPr id="3" name="İçerik Yer Tutucusu 2"/>
          <p:cNvSpPr>
            <a:spLocks noGrp="1"/>
          </p:cNvSpPr>
          <p:nvPr>
            <p:ph idx="1"/>
          </p:nvPr>
        </p:nvSpPr>
        <p:spPr>
          <a:xfrm>
            <a:off x="837982" y="2477386"/>
            <a:ext cx="10512862" cy="3699576"/>
          </a:xfrm>
        </p:spPr>
        <p:txBody>
          <a:bodyPr>
            <a:normAutofit/>
          </a:bodyPr>
          <a:lstStyle/>
          <a:p>
            <a:r>
              <a:rPr lang="tr-TR" sz="4000" dirty="0" smtClean="0"/>
              <a:t>AYA_YÇ: Bologna süreci kapsamında yükseköğretim için geliştirilmiş bir çerçeve,</a:t>
            </a:r>
          </a:p>
          <a:p>
            <a:endParaRPr lang="tr-TR" sz="4000" dirty="0"/>
          </a:p>
          <a:p>
            <a:r>
              <a:rPr lang="tr-TR" sz="4000" b="1" dirty="0" smtClean="0"/>
              <a:t>Amaç: </a:t>
            </a:r>
            <a:r>
              <a:rPr lang="tr-TR" sz="4000" dirty="0" smtClean="0"/>
              <a:t>Üniversite diploması ve derecelerinin Avrupa genelinde anlaşılabilir, karşılaştırılabilir ve tanınabilir olmasını sağlamak,</a:t>
            </a:r>
            <a:endParaRPr lang="tr-TR" sz="4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8912" y="1095153"/>
            <a:ext cx="1802576" cy="1658395"/>
          </a:xfrm>
          <a:prstGeom prst="rect">
            <a:avLst/>
          </a:prstGeom>
        </p:spPr>
      </p:pic>
    </p:spTree>
    <p:extLst>
      <p:ext uri="{BB962C8B-B14F-4D97-AF65-F5344CB8AC3E}">
        <p14:creationId xmlns:p14="http://schemas.microsoft.com/office/powerpoint/2010/main" val="2241192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982" y="365126"/>
            <a:ext cx="10751506" cy="1325563"/>
          </a:xfrm>
        </p:spPr>
        <p:txBody>
          <a:bodyPr/>
          <a:lstStyle/>
          <a:p>
            <a:r>
              <a:rPr lang="tr-TR" altLang="tr-TR" sz="4400" dirty="0">
                <a:solidFill>
                  <a:srgbClr val="FF0000"/>
                </a:solidFill>
                <a:latin typeface="Arial" panose="020B0604020202020204" pitchFamily="34" charset="0"/>
                <a:cs typeface="Arial" panose="020B0604020202020204" pitchFamily="34" charset="0"/>
              </a:rPr>
              <a:t>Avrupa Yeterlilikler Çerçevesi (AYÇ) </a:t>
            </a:r>
            <a:r>
              <a:rPr lang="tr-TR" altLang="tr-TR" sz="4400" dirty="0" smtClean="0">
                <a:solidFill>
                  <a:srgbClr val="FF0000"/>
                </a:solidFill>
                <a:latin typeface="Arial" panose="020B0604020202020204" pitchFamily="34" charset="0"/>
                <a:cs typeface="Arial" panose="020B0604020202020204" pitchFamily="34" charset="0"/>
              </a:rPr>
              <a:t>/ EQF</a:t>
            </a:r>
            <a:endParaRPr lang="tr-TR" dirty="0"/>
          </a:p>
        </p:txBody>
      </p:sp>
      <p:sp>
        <p:nvSpPr>
          <p:cNvPr id="3" name="İçerik Yer Tutucusu 2"/>
          <p:cNvSpPr>
            <a:spLocks noGrp="1"/>
          </p:cNvSpPr>
          <p:nvPr>
            <p:ph idx="1"/>
          </p:nvPr>
        </p:nvSpPr>
        <p:spPr/>
        <p:txBody>
          <a:bodyPr>
            <a:normAutofit/>
          </a:bodyPr>
          <a:lstStyle/>
          <a:p>
            <a:pPr marL="0" lvl="0" indent="0" defTabSz="914400" eaLnBrk="0" fontAlgn="base" hangingPunct="0">
              <a:lnSpc>
                <a:spcPct val="100000"/>
              </a:lnSpc>
              <a:spcBef>
                <a:spcPct val="0"/>
              </a:spcBef>
              <a:spcAft>
                <a:spcPct val="0"/>
              </a:spcAft>
              <a:buNone/>
            </a:pPr>
            <a:r>
              <a:rPr lang="tr-TR" altLang="tr-TR" sz="2800" b="1" dirty="0" smtClean="0">
                <a:solidFill>
                  <a:srgbClr val="222222"/>
                </a:solidFill>
                <a:latin typeface="Arial" panose="020B0604020202020204" pitchFamily="34" charset="0"/>
                <a:cs typeface="Arial" panose="020B0604020202020204" pitchFamily="34" charset="0"/>
              </a:rPr>
              <a:t>Amaçları:</a:t>
            </a:r>
            <a:endParaRPr lang="tr-TR" altLang="tr-TR" sz="2800" dirty="0"/>
          </a:p>
          <a:p>
            <a:pPr marL="0" lvl="0" indent="0" defTabSz="914400" eaLnBrk="0" fontAlgn="base" hangingPunct="0">
              <a:lnSpc>
                <a:spcPct val="100000"/>
              </a:lnSpc>
              <a:spcBef>
                <a:spcPct val="0"/>
              </a:spcBef>
              <a:spcAft>
                <a:spcPct val="0"/>
              </a:spcAft>
              <a:buFontTx/>
              <a:buChar char="•"/>
            </a:pPr>
            <a:r>
              <a:rPr lang="tr-TR" altLang="tr-TR" sz="2800" dirty="0" smtClean="0">
                <a:solidFill>
                  <a:srgbClr val="222222"/>
                </a:solidFill>
                <a:latin typeface="Arial" panose="020B0604020202020204" pitchFamily="34" charset="0"/>
                <a:cs typeface="Arial" panose="020B0604020202020204" pitchFamily="34" charset="0"/>
              </a:rPr>
              <a:t>Bireylerin </a:t>
            </a:r>
            <a:r>
              <a:rPr lang="tr-TR" altLang="tr-TR" sz="2800" dirty="0">
                <a:solidFill>
                  <a:srgbClr val="222222"/>
                </a:solidFill>
                <a:latin typeface="Arial" panose="020B0604020202020204" pitchFamily="34" charset="0"/>
                <a:cs typeface="Arial" panose="020B0604020202020204" pitchFamily="34" charset="0"/>
              </a:rPr>
              <a:t>eğitim, iş ve hareketlilik fırsatlarını artırmak.</a:t>
            </a:r>
          </a:p>
          <a:p>
            <a:pPr marL="0" lvl="0" indent="0" defTabSz="914400" eaLnBrk="0" fontAlgn="base" hangingPunct="0">
              <a:lnSpc>
                <a:spcPct val="100000"/>
              </a:lnSpc>
              <a:spcBef>
                <a:spcPct val="0"/>
              </a:spcBef>
              <a:spcAft>
                <a:spcPct val="0"/>
              </a:spcAft>
              <a:buFontTx/>
              <a:buChar char="•"/>
            </a:pPr>
            <a:r>
              <a:rPr lang="tr-TR" altLang="tr-TR" sz="2800" dirty="0">
                <a:solidFill>
                  <a:srgbClr val="222222"/>
                </a:solidFill>
                <a:latin typeface="Arial" panose="020B0604020202020204" pitchFamily="34" charset="0"/>
                <a:cs typeface="Arial" panose="020B0604020202020204" pitchFamily="34" charset="0"/>
              </a:rPr>
              <a:t>Hayat boyu öğrenmeyi teşvik </a:t>
            </a:r>
            <a:r>
              <a:rPr lang="tr-TR" altLang="tr-TR" sz="2800" dirty="0" smtClean="0">
                <a:solidFill>
                  <a:srgbClr val="222222"/>
                </a:solidFill>
                <a:latin typeface="Arial" panose="020B0604020202020204" pitchFamily="34" charset="0"/>
                <a:cs typeface="Arial" panose="020B0604020202020204" pitchFamily="34" charset="0"/>
              </a:rPr>
              <a:t>etmek.</a:t>
            </a:r>
          </a:p>
          <a:p>
            <a:pPr marL="0" lvl="0" indent="0" defTabSz="914400" eaLnBrk="0" fontAlgn="base" hangingPunct="0">
              <a:lnSpc>
                <a:spcPct val="100000"/>
              </a:lnSpc>
              <a:spcBef>
                <a:spcPct val="0"/>
              </a:spcBef>
              <a:spcAft>
                <a:spcPct val="0"/>
              </a:spcAft>
              <a:buFontTx/>
              <a:buChar char="•"/>
            </a:pPr>
            <a:endParaRPr lang="tr-TR" altLang="tr-TR" sz="2800" b="1" dirty="0">
              <a:solidFill>
                <a:srgbClr val="222222"/>
              </a:solidFill>
              <a:latin typeface="Arial" panose="020B0604020202020204" pitchFamily="34" charset="0"/>
              <a:cs typeface="Arial" panose="020B0604020202020204" pitchFamily="34" charset="0"/>
            </a:endParaRPr>
          </a:p>
          <a:p>
            <a:pPr marL="0" lvl="0" indent="0" defTabSz="914400" eaLnBrk="0" fontAlgn="base" hangingPunct="0">
              <a:lnSpc>
                <a:spcPct val="100000"/>
              </a:lnSpc>
              <a:spcBef>
                <a:spcPct val="0"/>
              </a:spcBef>
              <a:spcAft>
                <a:spcPct val="0"/>
              </a:spcAft>
              <a:buNone/>
            </a:pPr>
            <a:r>
              <a:rPr lang="tr-TR" altLang="tr-TR" sz="2800" b="1" dirty="0" smtClean="0">
                <a:solidFill>
                  <a:srgbClr val="222222"/>
                </a:solidFill>
                <a:latin typeface="Arial" panose="020B0604020202020204" pitchFamily="34" charset="0"/>
                <a:cs typeface="Arial" panose="020B0604020202020204" pitchFamily="34" charset="0"/>
              </a:rPr>
              <a:t>Nasıl </a:t>
            </a:r>
            <a:r>
              <a:rPr lang="tr-TR" altLang="tr-TR" sz="2800" b="1" dirty="0">
                <a:solidFill>
                  <a:srgbClr val="222222"/>
                </a:solidFill>
                <a:latin typeface="Arial" panose="020B0604020202020204" pitchFamily="34" charset="0"/>
                <a:cs typeface="Arial" panose="020B0604020202020204" pitchFamily="34" charset="0"/>
              </a:rPr>
              <a:t>Çalışır?</a:t>
            </a:r>
            <a:endParaRPr lang="tr-TR" altLang="tr-TR" sz="2800" dirty="0"/>
          </a:p>
          <a:p>
            <a:pPr marL="0" lvl="0" indent="0" defTabSz="914400" eaLnBrk="0" fontAlgn="base" hangingPunct="0">
              <a:lnSpc>
                <a:spcPct val="100000"/>
              </a:lnSpc>
              <a:spcBef>
                <a:spcPct val="0"/>
              </a:spcBef>
              <a:spcAft>
                <a:spcPct val="0"/>
              </a:spcAft>
              <a:buFontTx/>
              <a:buChar char="•"/>
            </a:pPr>
            <a:r>
              <a:rPr lang="tr-TR" altLang="tr-TR" sz="2800" dirty="0">
                <a:solidFill>
                  <a:srgbClr val="222222"/>
                </a:solidFill>
                <a:latin typeface="Arial" panose="020B0604020202020204" pitchFamily="34" charset="0"/>
                <a:cs typeface="Arial" panose="020B0604020202020204" pitchFamily="34" charset="0"/>
              </a:rPr>
              <a:t>AYÇ, </a:t>
            </a:r>
            <a:r>
              <a:rPr lang="tr-TR" altLang="tr-TR" sz="2800" b="1" dirty="0">
                <a:solidFill>
                  <a:srgbClr val="222222"/>
                </a:solidFill>
                <a:latin typeface="Arial" panose="020B0604020202020204" pitchFamily="34" charset="0"/>
                <a:cs typeface="Arial" panose="020B0604020202020204" pitchFamily="34" charset="0"/>
              </a:rPr>
              <a:t>8 seviye</a:t>
            </a:r>
            <a:r>
              <a:rPr lang="tr-TR" altLang="tr-TR" sz="2800" dirty="0">
                <a:solidFill>
                  <a:srgbClr val="222222"/>
                </a:solidFill>
                <a:latin typeface="Arial" panose="020B0604020202020204" pitchFamily="34" charset="0"/>
                <a:cs typeface="Arial" panose="020B0604020202020204" pitchFamily="34" charset="0"/>
              </a:rPr>
              <a:t> üzerine kuruludur.</a:t>
            </a:r>
          </a:p>
          <a:p>
            <a:pPr marL="0" lvl="0" indent="0" defTabSz="914400" eaLnBrk="0" fontAlgn="base" hangingPunct="0">
              <a:lnSpc>
                <a:spcPct val="100000"/>
              </a:lnSpc>
              <a:spcBef>
                <a:spcPct val="0"/>
              </a:spcBef>
              <a:spcAft>
                <a:spcPct val="0"/>
              </a:spcAft>
              <a:buFontTx/>
              <a:buChar char="•"/>
            </a:pPr>
            <a:r>
              <a:rPr lang="tr-TR" altLang="tr-TR" sz="2800" dirty="0">
                <a:solidFill>
                  <a:srgbClr val="222222"/>
                </a:solidFill>
                <a:latin typeface="Arial" panose="020B0604020202020204" pitchFamily="34" charset="0"/>
                <a:cs typeface="Arial" panose="020B0604020202020204" pitchFamily="34" charset="0"/>
              </a:rPr>
              <a:t>Bu seviyeler, bir bireyin </a:t>
            </a:r>
            <a:r>
              <a:rPr lang="tr-TR" altLang="tr-TR" sz="2800" b="1" dirty="0">
                <a:solidFill>
                  <a:srgbClr val="222222"/>
                </a:solidFill>
                <a:latin typeface="Arial" panose="020B0604020202020204" pitchFamily="34" charset="0"/>
                <a:cs typeface="Arial" panose="020B0604020202020204" pitchFamily="34" charset="0"/>
              </a:rPr>
              <a:t>bilgi, beceri ve yetkinlik</a:t>
            </a:r>
            <a:r>
              <a:rPr lang="tr-TR" altLang="tr-TR" sz="2800" dirty="0">
                <a:solidFill>
                  <a:srgbClr val="222222"/>
                </a:solidFill>
                <a:latin typeface="Arial" panose="020B0604020202020204" pitchFamily="34" charset="0"/>
                <a:cs typeface="Arial" panose="020B0604020202020204" pitchFamily="34" charset="0"/>
              </a:rPr>
              <a:t> düzeyini tanımlar.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1540" y="1552354"/>
            <a:ext cx="1409948" cy="1297172"/>
          </a:xfrm>
          <a:prstGeom prst="rect">
            <a:avLst/>
          </a:prstGeom>
        </p:spPr>
      </p:pic>
    </p:spTree>
    <p:extLst>
      <p:ext uri="{BB962C8B-B14F-4D97-AF65-F5344CB8AC3E}">
        <p14:creationId xmlns:p14="http://schemas.microsoft.com/office/powerpoint/2010/main" val="3085039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0782" y="500062"/>
            <a:ext cx="11808043" cy="1325563"/>
          </a:xfrm>
        </p:spPr>
        <p:txBody>
          <a:bodyPr>
            <a:noAutofit/>
          </a:bodyPr>
          <a:lstStyle/>
          <a:p>
            <a:r>
              <a:rPr lang="tr-TR" sz="3200" b="1" dirty="0" smtClean="0">
                <a:solidFill>
                  <a:srgbClr val="FF0000"/>
                </a:solidFill>
                <a:latin typeface="Calibri  "/>
              </a:rPr>
              <a:t>2025 Yılında Akreditasyon </a:t>
            </a:r>
            <a:r>
              <a:rPr lang="tr-TR" sz="3200" b="1" dirty="0">
                <a:solidFill>
                  <a:srgbClr val="FF0000"/>
                </a:solidFill>
                <a:latin typeface="Calibri  "/>
              </a:rPr>
              <a:t>Süreci Devam Eden </a:t>
            </a:r>
            <a:r>
              <a:rPr lang="tr-TR" sz="3200" b="1" dirty="0" smtClean="0">
                <a:solidFill>
                  <a:srgbClr val="FF0000"/>
                </a:solidFill>
                <a:latin typeface="Calibri  "/>
              </a:rPr>
              <a:t>Tüm Programlarımızı da Şimdiden Tebrik Ederiz! </a:t>
            </a:r>
            <a:endParaRPr lang="tr-TR" sz="3200" b="1" dirty="0">
              <a:solidFill>
                <a:srgbClr val="FF0000"/>
              </a:solidFill>
              <a:latin typeface="Calibri  "/>
            </a:endParaRPr>
          </a:p>
        </p:txBody>
      </p:sp>
      <p:sp>
        <p:nvSpPr>
          <p:cNvPr id="3" name="İçerik Yer Tutucusu 2"/>
          <p:cNvSpPr>
            <a:spLocks noGrp="1"/>
          </p:cNvSpPr>
          <p:nvPr>
            <p:ph idx="1"/>
          </p:nvPr>
        </p:nvSpPr>
        <p:spPr/>
        <p:txBody>
          <a:bodyPr>
            <a:normAutofit fontScale="92500" lnSpcReduction="20000"/>
          </a:bodyPr>
          <a:lstStyle/>
          <a:p>
            <a:pPr marL="514350" indent="-514350">
              <a:buFont typeface="+mj-lt"/>
              <a:buAutoNum type="arabicPeriod"/>
            </a:pPr>
            <a:r>
              <a:rPr lang="tr-TR" dirty="0" smtClean="0"/>
              <a:t>Gemlik MYO – Bilgisayar Programcılığı Programı</a:t>
            </a:r>
          </a:p>
          <a:p>
            <a:pPr marL="514350" indent="-514350">
              <a:buFont typeface="+mj-lt"/>
              <a:buAutoNum type="arabicPeriod"/>
            </a:pPr>
            <a:r>
              <a:rPr lang="tr-TR" dirty="0" smtClean="0"/>
              <a:t>İnegöl MYO – İnşaat Teknolojisi Programı</a:t>
            </a:r>
          </a:p>
          <a:p>
            <a:pPr marL="514350" indent="-514350">
              <a:buFont typeface="+mj-lt"/>
              <a:buAutoNum type="arabicPeriod"/>
            </a:pPr>
            <a:r>
              <a:rPr lang="tr-TR" dirty="0" smtClean="0"/>
              <a:t>Karacabey MYO – Laborant ve Veteriner Sağlık Programı</a:t>
            </a:r>
          </a:p>
          <a:p>
            <a:pPr marL="514350" indent="-514350">
              <a:buFont typeface="+mj-lt"/>
              <a:buAutoNum type="arabicPeriod"/>
            </a:pPr>
            <a:r>
              <a:rPr lang="tr-TR" dirty="0" smtClean="0"/>
              <a:t>Keles MYO – Bankacılık ve Sigortacılık Programı</a:t>
            </a:r>
          </a:p>
          <a:p>
            <a:pPr marL="514350" indent="-514350">
              <a:buFont typeface="+mj-lt"/>
              <a:buAutoNum type="arabicPeriod"/>
            </a:pPr>
            <a:r>
              <a:rPr lang="tr-TR" dirty="0" smtClean="0"/>
              <a:t>Mennan Pasinli  MYO – Atçılık ve Antrenörlüğü Programı</a:t>
            </a:r>
          </a:p>
          <a:p>
            <a:pPr marL="514350" indent="-514350">
              <a:buFont typeface="+mj-lt"/>
              <a:buAutoNum type="arabicPeriod"/>
            </a:pPr>
            <a:r>
              <a:rPr lang="tr-TR" dirty="0" smtClean="0"/>
              <a:t>Orhangazi Yeniköy Asil Çelik MYO – Elektronik Teknolojisi Programı</a:t>
            </a:r>
          </a:p>
          <a:p>
            <a:pPr marL="514350" indent="-514350">
              <a:buFont typeface="+mj-lt"/>
              <a:buAutoNum type="arabicPeriod"/>
            </a:pPr>
            <a:r>
              <a:rPr lang="tr-TR" dirty="0" smtClean="0"/>
              <a:t>Sağlık Hizmetleri MYO – İlk Acil Yardım Programı</a:t>
            </a:r>
          </a:p>
          <a:p>
            <a:pPr marL="514350" indent="-514350">
              <a:buFont typeface="+mj-lt"/>
              <a:buAutoNum type="arabicPeriod"/>
            </a:pPr>
            <a:r>
              <a:rPr lang="tr-TR" dirty="0" smtClean="0"/>
              <a:t>Sosyal Bilimler MYO – Lojistik Programı</a:t>
            </a:r>
          </a:p>
          <a:p>
            <a:pPr marL="514350" indent="-514350">
              <a:buFont typeface="+mj-lt"/>
              <a:buAutoNum type="arabicPeriod"/>
            </a:pPr>
            <a:r>
              <a:rPr lang="tr-TR" dirty="0" smtClean="0"/>
              <a:t>Teknik Bilimler MYO – Makine Programı</a:t>
            </a:r>
          </a:p>
          <a:p>
            <a:pPr marL="514350" indent="-514350">
              <a:buFont typeface="+mj-lt"/>
              <a:buAutoNum type="arabicPeriod"/>
            </a:pPr>
            <a:r>
              <a:rPr lang="tr-TR" dirty="0" smtClean="0"/>
              <a:t>Yenişehir İbrahim Orhan MYO – Sivil Hava Ulaştırma İşletmeciliği Programı</a:t>
            </a:r>
          </a:p>
          <a:p>
            <a:pPr marL="0" indent="0">
              <a:buNone/>
            </a:pPr>
            <a:endParaRPr lang="tr-TR" dirty="0" smtClean="0"/>
          </a:p>
          <a:p>
            <a:endParaRPr lang="tr-TR" dirty="0" smtClean="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913" y="4776856"/>
            <a:ext cx="1521831" cy="1400107"/>
          </a:xfrm>
          <a:prstGeom prst="rect">
            <a:avLst/>
          </a:prstGeom>
        </p:spPr>
      </p:pic>
      <p:sp>
        <p:nvSpPr>
          <p:cNvPr id="5" name="AutoShape 2" descr="Alkışlayan eller emoji, Alkışlayan Emojipedia Sticker Alkış, alkış, el,  malzeme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Alkışlayan eller emoji, Alkışlayan Emojipedia Sticker Alkış, alkış, el,  malzeme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Alkışlayan Eller Emoji Renk Simgesi Alkış Jest Kutlama Zole Vektör  ©bsd_studio 247533222'e ait Stok Vektö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Alkışlayan eller illüstrasyon, alkışlar Emoji Alkış İfade, alkış, el,  başparmak Sinyal, etiket png | PNGWi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p:cNvPicPr/>
          <p:nvPr/>
        </p:nvPicPr>
        <p:blipFill rotWithShape="1">
          <a:blip r:embed="rId3"/>
          <a:srcRect l="71538" t="30962" r="12478" b="41603"/>
          <a:stretch/>
        </p:blipFill>
        <p:spPr bwMode="auto">
          <a:xfrm>
            <a:off x="9812239" y="1665288"/>
            <a:ext cx="1538605" cy="1485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1926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Türkiye’de </a:t>
            </a:r>
            <a:r>
              <a:rPr lang="tr-TR" b="1" dirty="0" smtClean="0">
                <a:solidFill>
                  <a:srgbClr val="FF0000"/>
                </a:solidFill>
              </a:rPr>
              <a:t>Durum:</a:t>
            </a:r>
            <a:endParaRPr lang="tr-TR" dirty="0">
              <a:solidFill>
                <a:srgbClr val="FF0000"/>
              </a:solidFill>
            </a:endParaRPr>
          </a:p>
        </p:txBody>
      </p:sp>
      <p:sp>
        <p:nvSpPr>
          <p:cNvPr id="3" name="İçerik Yer Tutucusu 2"/>
          <p:cNvSpPr>
            <a:spLocks noGrp="1"/>
          </p:cNvSpPr>
          <p:nvPr>
            <p:ph idx="1"/>
          </p:nvPr>
        </p:nvSpPr>
        <p:spPr>
          <a:xfrm>
            <a:off x="837982" y="818707"/>
            <a:ext cx="10512862" cy="5386979"/>
          </a:xfrm>
        </p:spPr>
        <p:txBody>
          <a:bodyPr/>
          <a:lstStyle/>
          <a:p>
            <a:pPr marL="0" indent="0">
              <a:buNone/>
            </a:pPr>
            <a:r>
              <a:rPr lang="tr-TR" dirty="0"/>
              <a:t/>
            </a:r>
            <a:br>
              <a:rPr lang="tr-TR" dirty="0"/>
            </a:br>
            <a:r>
              <a:rPr lang="tr-TR" dirty="0"/>
              <a:t>Türkiye, kendi </a:t>
            </a:r>
            <a:r>
              <a:rPr lang="tr-TR" b="1" dirty="0"/>
              <a:t>Türkiye Yeterlilikler Çerçevesi (TYÇ)</a:t>
            </a:r>
            <a:r>
              <a:rPr lang="tr-TR" dirty="0"/>
              <a:t> sistemini oluşturmuş ve bunu AYÇ ile uyumlu hale getirmiştir. Böylece Türkiye’de alınan yeterliliklerin Avrupa’da tanınırlığı kolaylaşmıştır</a:t>
            </a:r>
            <a:r>
              <a:rPr lang="tr-TR" dirty="0" smtClean="0"/>
              <a:t>.</a:t>
            </a:r>
          </a:p>
          <a:p>
            <a:pPr marL="0" indent="0">
              <a:buNone/>
            </a:pPr>
            <a:endParaRPr lang="tr-TR"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302" y="2403115"/>
            <a:ext cx="6168568" cy="425615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4582" y="2215024"/>
            <a:ext cx="1409948" cy="1297172"/>
          </a:xfrm>
          <a:prstGeom prst="rect">
            <a:avLst/>
          </a:prstGeom>
        </p:spPr>
      </p:pic>
    </p:spTree>
    <p:extLst>
      <p:ext uri="{BB962C8B-B14F-4D97-AF65-F5344CB8AC3E}">
        <p14:creationId xmlns:p14="http://schemas.microsoft.com/office/powerpoint/2010/main" val="2479548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dirty="0" smtClean="0">
                <a:solidFill>
                  <a:srgbClr val="FF0000"/>
                </a:solidFill>
                <a:latin typeface="Calibri  "/>
              </a:rPr>
              <a:t>TYYÇ YETERLİLİK PROFİLLERİ</a:t>
            </a:r>
            <a:endParaRPr lang="tr-TR" sz="3600" dirty="0">
              <a:solidFill>
                <a:srgbClr val="FF0000"/>
              </a:solidFill>
              <a:latin typeface="Calibri  "/>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444" y="1487225"/>
            <a:ext cx="7947433" cy="5120561"/>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39764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107" y="395274"/>
            <a:ext cx="9180310" cy="1325563"/>
          </a:xfrm>
        </p:spPr>
        <p:txBody>
          <a:bodyPr>
            <a:normAutofit/>
          </a:bodyPr>
          <a:lstStyle/>
          <a:p>
            <a:r>
              <a:rPr lang="tr-TR" sz="3600" dirty="0" smtClean="0">
                <a:solidFill>
                  <a:srgbClr val="FF0000"/>
                </a:solidFill>
                <a:latin typeface="+mn-lt"/>
              </a:rPr>
              <a:t>Yükseköğretim Ön Lisans Düzeyi (5. Seviye)</a:t>
            </a:r>
            <a:endParaRPr lang="tr-TR" sz="3600" dirty="0">
              <a:solidFill>
                <a:srgbClr val="FF0000"/>
              </a:solidFill>
              <a:latin typeface="+mn-lt"/>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5672" y="1690689"/>
            <a:ext cx="7202628" cy="4973640"/>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27177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solidFill>
                  <a:srgbClr val="FF0000"/>
                </a:solidFill>
                <a:latin typeface="Calibri  "/>
              </a:rPr>
              <a:t>Bilgi Paketi &amp; Ders Kataloğumuzda Program</a:t>
            </a:r>
            <a:br>
              <a:rPr lang="tr-TR" sz="3200" dirty="0" smtClean="0">
                <a:solidFill>
                  <a:srgbClr val="FF0000"/>
                </a:solidFill>
                <a:latin typeface="Calibri  "/>
              </a:rPr>
            </a:br>
            <a:r>
              <a:rPr lang="tr-TR" sz="3200" dirty="0" smtClean="0">
                <a:solidFill>
                  <a:srgbClr val="FF0000"/>
                </a:solidFill>
                <a:latin typeface="Calibri  "/>
              </a:rPr>
              <a:t>Yeterlilikleri Nasıl Yazılmalıdır?</a:t>
            </a:r>
            <a:endParaRPr lang="tr-TR" sz="3200" dirty="0">
              <a:solidFill>
                <a:srgbClr val="FF0000"/>
              </a:solidFill>
              <a:latin typeface="Calibri  "/>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563" y="2709654"/>
            <a:ext cx="9792586" cy="3824494"/>
          </a:xfrm>
        </p:spPr>
      </p:pic>
      <p:sp>
        <p:nvSpPr>
          <p:cNvPr id="6" name="Dikdörtgen 5"/>
          <p:cNvSpPr/>
          <p:nvPr/>
        </p:nvSpPr>
        <p:spPr>
          <a:xfrm>
            <a:off x="967562" y="1384091"/>
            <a:ext cx="9679313" cy="1200329"/>
          </a:xfrm>
          <a:prstGeom prst="rect">
            <a:avLst/>
          </a:prstGeom>
        </p:spPr>
        <p:txBody>
          <a:bodyPr wrap="square">
            <a:spAutoFit/>
          </a:bodyPr>
          <a:lstStyle/>
          <a:p>
            <a:r>
              <a:rPr lang="tr-TR" sz="2400" dirty="0"/>
              <a:t>Program Yeterlilikleri </a:t>
            </a:r>
            <a:r>
              <a:rPr lang="tr-TR" sz="2400" dirty="0" smtClean="0"/>
              <a:t>Bölümünde yer alan cümleler </a:t>
            </a:r>
            <a:r>
              <a:rPr lang="tr-TR" sz="2400" u="sng" dirty="0" smtClean="0">
                <a:solidFill>
                  <a:srgbClr val="FF0000"/>
                </a:solidFill>
              </a:rPr>
              <a:t>–me –</a:t>
            </a:r>
            <a:r>
              <a:rPr lang="tr-TR" sz="2400" u="sng" dirty="0" err="1" smtClean="0">
                <a:solidFill>
                  <a:srgbClr val="FF0000"/>
                </a:solidFill>
              </a:rPr>
              <a:t>ma</a:t>
            </a:r>
            <a:r>
              <a:rPr lang="tr-TR" sz="2400" u="sng" dirty="0" smtClean="0">
                <a:solidFill>
                  <a:srgbClr val="FF0000"/>
                </a:solidFill>
              </a:rPr>
              <a:t> şeklinde tamamlanmamalıdır.</a:t>
            </a:r>
          </a:p>
          <a:p>
            <a:r>
              <a:rPr lang="tr-TR" sz="2400" b="1" dirty="0" smtClean="0">
                <a:solidFill>
                  <a:srgbClr val="FF0000"/>
                </a:solidFill>
              </a:rPr>
              <a:t>Örnek: Orhangazi MYO / Elektronik Teknolojisi</a:t>
            </a:r>
            <a:endParaRPr lang="tr-TR" sz="2400" b="1" dirty="0">
              <a:solidFill>
                <a:srgbClr val="FF0000"/>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129469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solidFill>
                  <a:srgbClr val="FF0000"/>
                </a:solidFill>
                <a:latin typeface="Calibri  "/>
              </a:rPr>
              <a:t>Bilgi </a:t>
            </a:r>
            <a:r>
              <a:rPr lang="tr-TR" sz="3200" dirty="0">
                <a:solidFill>
                  <a:srgbClr val="FF0000"/>
                </a:solidFill>
                <a:latin typeface="Calibri  "/>
              </a:rPr>
              <a:t>Paketi &amp; Ders Kataloğumuzda Program</a:t>
            </a:r>
            <a:br>
              <a:rPr lang="tr-TR" sz="3200" dirty="0">
                <a:solidFill>
                  <a:srgbClr val="FF0000"/>
                </a:solidFill>
                <a:latin typeface="Calibri  "/>
              </a:rPr>
            </a:br>
            <a:r>
              <a:rPr lang="tr-TR" sz="3200" dirty="0">
                <a:solidFill>
                  <a:srgbClr val="FF0000"/>
                </a:solidFill>
                <a:latin typeface="Calibri  "/>
              </a:rPr>
              <a:t>Yeterlilikleri Nasıl Yazılmalıdır?</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180" y="2584420"/>
            <a:ext cx="8463419" cy="3932920"/>
          </a:xfrm>
        </p:spPr>
      </p:pic>
      <p:sp>
        <p:nvSpPr>
          <p:cNvPr id="6" name="Dikdörtgen 5"/>
          <p:cNvSpPr/>
          <p:nvPr/>
        </p:nvSpPr>
        <p:spPr>
          <a:xfrm>
            <a:off x="978195" y="1384091"/>
            <a:ext cx="10486974" cy="1200329"/>
          </a:xfrm>
          <a:prstGeom prst="rect">
            <a:avLst/>
          </a:prstGeom>
        </p:spPr>
        <p:txBody>
          <a:bodyPr wrap="square">
            <a:spAutoFit/>
          </a:bodyPr>
          <a:lstStyle/>
          <a:p>
            <a:r>
              <a:rPr lang="tr-TR" sz="2400" dirty="0"/>
              <a:t>Program Yeterlilikleri Bölümünde yer alan cümleler </a:t>
            </a:r>
            <a:r>
              <a:rPr lang="tr-TR" sz="2400" u="sng" dirty="0">
                <a:solidFill>
                  <a:srgbClr val="FF0000"/>
                </a:solidFill>
              </a:rPr>
              <a:t>–</a:t>
            </a:r>
            <a:r>
              <a:rPr lang="tr-TR" sz="2400" u="sng" dirty="0" err="1" smtClean="0">
                <a:solidFill>
                  <a:srgbClr val="FF0000"/>
                </a:solidFill>
              </a:rPr>
              <a:t>mek</a:t>
            </a:r>
            <a:r>
              <a:rPr lang="tr-TR" sz="2400" u="sng" dirty="0" smtClean="0">
                <a:solidFill>
                  <a:srgbClr val="FF0000"/>
                </a:solidFill>
              </a:rPr>
              <a:t> </a:t>
            </a:r>
            <a:r>
              <a:rPr lang="tr-TR" sz="2400" u="sng" dirty="0">
                <a:solidFill>
                  <a:srgbClr val="FF0000"/>
                </a:solidFill>
              </a:rPr>
              <a:t>–</a:t>
            </a:r>
            <a:r>
              <a:rPr lang="tr-TR" sz="2400" u="sng" dirty="0" err="1" smtClean="0">
                <a:solidFill>
                  <a:srgbClr val="FF0000"/>
                </a:solidFill>
              </a:rPr>
              <a:t>mak</a:t>
            </a:r>
            <a:r>
              <a:rPr lang="tr-TR" sz="2400" u="sng" dirty="0" smtClean="0">
                <a:solidFill>
                  <a:srgbClr val="FF0000"/>
                </a:solidFill>
              </a:rPr>
              <a:t> </a:t>
            </a:r>
            <a:r>
              <a:rPr lang="tr-TR" sz="2400" u="sng" dirty="0">
                <a:solidFill>
                  <a:srgbClr val="FF0000"/>
                </a:solidFill>
              </a:rPr>
              <a:t>şeklinde tamamlanmamalıdır.</a:t>
            </a:r>
          </a:p>
          <a:p>
            <a:r>
              <a:rPr lang="tr-TR" sz="2400" dirty="0"/>
              <a:t>Örnek: </a:t>
            </a:r>
            <a:r>
              <a:rPr lang="tr-TR" sz="2400" dirty="0" smtClean="0"/>
              <a:t>Keles MYO / Bankacılık ve Sigortacılık</a:t>
            </a:r>
            <a:endParaRPr lang="tr-TR" sz="24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323651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solidFill>
                  <a:srgbClr val="FF0000"/>
                </a:solidFill>
                <a:latin typeface="Calibri  "/>
              </a:rPr>
              <a:t>Program yeterlilikleri «program başkanı» </a:t>
            </a:r>
            <a:r>
              <a:rPr lang="tr-TR" sz="3200" dirty="0">
                <a:solidFill>
                  <a:srgbClr val="FF0000"/>
                </a:solidFill>
                <a:latin typeface="Calibri  "/>
              </a:rPr>
              <a:t>t</a:t>
            </a:r>
            <a:r>
              <a:rPr lang="tr-TR" sz="3200" dirty="0" smtClean="0">
                <a:solidFill>
                  <a:srgbClr val="FF0000"/>
                </a:solidFill>
                <a:latin typeface="Calibri  "/>
              </a:rPr>
              <a:t>arafından </a:t>
            </a:r>
            <a:br>
              <a:rPr lang="tr-TR" sz="3200" dirty="0" smtClean="0">
                <a:solidFill>
                  <a:srgbClr val="FF0000"/>
                </a:solidFill>
                <a:latin typeface="Calibri  "/>
              </a:rPr>
            </a:br>
            <a:r>
              <a:rPr lang="tr-TR" sz="3200" dirty="0" smtClean="0">
                <a:solidFill>
                  <a:srgbClr val="FF0000"/>
                </a:solidFill>
                <a:latin typeface="Calibri  "/>
              </a:rPr>
              <a:t>kontrol edilmelidir.</a:t>
            </a:r>
            <a:endParaRPr lang="tr-TR" sz="3200" dirty="0">
              <a:solidFill>
                <a:srgbClr val="FF0000"/>
              </a:solidFill>
              <a:latin typeface="Calibri  "/>
            </a:endParaRPr>
          </a:p>
        </p:txBody>
      </p:sp>
      <p:sp>
        <p:nvSpPr>
          <p:cNvPr id="3" name="İçerik Yer Tutucusu 2"/>
          <p:cNvSpPr>
            <a:spLocks noGrp="1"/>
          </p:cNvSpPr>
          <p:nvPr>
            <p:ph idx="1"/>
          </p:nvPr>
        </p:nvSpPr>
        <p:spPr>
          <a:xfrm>
            <a:off x="723682" y="1517895"/>
            <a:ext cx="10512862" cy="4351338"/>
          </a:xfrm>
        </p:spPr>
        <p:txBody>
          <a:bodyPr/>
          <a:lstStyle/>
          <a:p>
            <a:r>
              <a:rPr lang="tr-TR" dirty="0" smtClean="0"/>
              <a:t>Akredite süreci tamamlanan programlarda var ise bu </a:t>
            </a:r>
            <a:r>
              <a:rPr lang="tr-TR" u="sng" dirty="0" smtClean="0"/>
              <a:t>dil bilgisi yapılarının</a:t>
            </a:r>
            <a:r>
              <a:rPr lang="tr-TR" dirty="0" smtClean="0"/>
              <a:t> Program Başkanı tarafından düzenlenmesi gerekmektedir.</a:t>
            </a:r>
            <a:endParaRPr lang="tr-TR"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954" y="2497643"/>
            <a:ext cx="7869115" cy="4291749"/>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23429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solidFill>
                  <a:srgbClr val="FF0000"/>
                </a:solidFill>
                <a:latin typeface="Calibri  "/>
              </a:rPr>
              <a:t>TYYÇ </a:t>
            </a:r>
            <a:r>
              <a:rPr lang="tr-TR" sz="3200" dirty="0">
                <a:solidFill>
                  <a:srgbClr val="FF0000"/>
                </a:solidFill>
                <a:latin typeface="Calibri  "/>
              </a:rPr>
              <a:t>ve TAY Nedir?</a:t>
            </a:r>
          </a:p>
        </p:txBody>
      </p:sp>
      <p:sp>
        <p:nvSpPr>
          <p:cNvPr id="5" name="Dikdörtgen 4"/>
          <p:cNvSpPr/>
          <p:nvPr/>
        </p:nvSpPr>
        <p:spPr>
          <a:xfrm>
            <a:off x="837982" y="1326675"/>
            <a:ext cx="11154726" cy="1200329"/>
          </a:xfrm>
          <a:prstGeom prst="rect">
            <a:avLst/>
          </a:prstGeom>
        </p:spPr>
        <p:txBody>
          <a:bodyPr wrap="square">
            <a:spAutoFit/>
          </a:bodyPr>
          <a:lstStyle/>
          <a:p>
            <a:r>
              <a:rPr lang="tr-TR" dirty="0" smtClean="0"/>
              <a:t>8.1 Program Yeterlilikleri Bölümünün Hazırlanması:</a:t>
            </a:r>
          </a:p>
          <a:p>
            <a:r>
              <a:rPr lang="tr-TR" dirty="0" smtClean="0"/>
              <a:t>Bu bölüm Temel Alan Yeterlilikleri ile uyumlu olarak </a:t>
            </a:r>
            <a:r>
              <a:rPr lang="tr-TR" u="sng" dirty="0" smtClean="0"/>
              <a:t>dil bilgisi açısından </a:t>
            </a:r>
            <a:r>
              <a:rPr lang="tr-TR" u="sng" dirty="0" smtClean="0">
                <a:solidFill>
                  <a:srgbClr val="FF0000"/>
                </a:solidFill>
              </a:rPr>
              <a:t>geniş zaman kullanılarak </a:t>
            </a:r>
            <a:r>
              <a:rPr lang="tr-TR" u="sng" dirty="0" smtClean="0"/>
              <a:t>yazılmalıdır.</a:t>
            </a:r>
          </a:p>
          <a:p>
            <a:r>
              <a:rPr lang="tr-TR" b="1" u="sng" dirty="0" smtClean="0">
                <a:solidFill>
                  <a:srgbClr val="FF0000"/>
                </a:solidFill>
              </a:rPr>
              <a:t>Örnek: Sağlık Hizmetleri MYO – İlk ve Acil Yardım Programı</a:t>
            </a:r>
          </a:p>
          <a:p>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864" y="2652238"/>
            <a:ext cx="7258409" cy="40866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32665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8649" y="211826"/>
            <a:ext cx="10727525" cy="1325563"/>
          </a:xfrm>
        </p:spPr>
        <p:txBody>
          <a:bodyPr>
            <a:normAutofit/>
          </a:bodyPr>
          <a:lstStyle/>
          <a:p>
            <a:r>
              <a:rPr lang="tr-TR" sz="3200" dirty="0">
                <a:solidFill>
                  <a:srgbClr val="FF0000"/>
                </a:solidFill>
                <a:latin typeface="Calibri  "/>
              </a:rPr>
              <a:t> </a:t>
            </a:r>
            <a:r>
              <a:rPr lang="tr-TR" sz="3200" dirty="0" smtClean="0">
                <a:solidFill>
                  <a:srgbClr val="FF0000"/>
                </a:solidFill>
                <a:latin typeface="Calibri  "/>
              </a:rPr>
              <a:t>TYYÇ </a:t>
            </a:r>
            <a:r>
              <a:rPr lang="tr-TR" sz="3200" dirty="0">
                <a:solidFill>
                  <a:srgbClr val="FF0000"/>
                </a:solidFill>
                <a:latin typeface="Calibri  "/>
              </a:rPr>
              <a:t>ve Program Yeterlilikleri İlişkisini Gösteren Tablo</a:t>
            </a:r>
          </a:p>
        </p:txBody>
      </p:sp>
      <p:sp>
        <p:nvSpPr>
          <p:cNvPr id="3" name="İçerik Yer Tutucusu 2"/>
          <p:cNvSpPr>
            <a:spLocks noGrp="1"/>
          </p:cNvSpPr>
          <p:nvPr>
            <p:ph idx="1"/>
          </p:nvPr>
        </p:nvSpPr>
        <p:spPr>
          <a:xfrm>
            <a:off x="308649" y="1325594"/>
            <a:ext cx="11629140" cy="4351338"/>
          </a:xfrm>
        </p:spPr>
        <p:txBody>
          <a:bodyPr>
            <a:normAutofit/>
          </a:bodyPr>
          <a:lstStyle/>
          <a:p>
            <a:r>
              <a:rPr lang="tr-TR" sz="2000" dirty="0" smtClean="0"/>
              <a:t>Programın her yeterliliği </a:t>
            </a:r>
            <a:r>
              <a:rPr lang="tr-TR" sz="2000" dirty="0" err="1" smtClean="0"/>
              <a:t>TYYÇ’deki</a:t>
            </a:r>
            <a:r>
              <a:rPr lang="tr-TR" sz="2000" dirty="0" smtClean="0"/>
              <a:t> her madde ile ilişkilendirilmek zorunda değildir. Bu nedenle Bilgi Paketi &amp; Ders Kataloğumuzda yer alan bu tablonun her hücresi nicel bir ifade ile doldurulmaya çalışılmamalıdır.</a:t>
            </a:r>
          </a:p>
          <a:p>
            <a:r>
              <a:rPr lang="tr-TR" sz="2000" dirty="0" smtClean="0"/>
              <a:t>Ek olarak, bu tablodaki her hücre doldurmuş olmak için doldurulmamalı, mutlaka birebir karşılaştırılarak hücrelere doğru numaralar yerleştirilmelidir.</a:t>
            </a:r>
          </a:p>
          <a:p>
            <a:pPr marL="0" indent="0">
              <a:buNone/>
            </a:pPr>
            <a:r>
              <a:rPr lang="tr-TR" sz="2000" b="1" dirty="0" smtClean="0">
                <a:solidFill>
                  <a:srgbClr val="FF0000"/>
                </a:solidFill>
              </a:rPr>
              <a:t>Örnek: Sosyal Bilimler MYO – Lojistik Programı</a:t>
            </a:r>
          </a:p>
          <a:p>
            <a:pPr marL="0" indent="0">
              <a:buNone/>
            </a:pP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131921"/>
            <a:ext cx="7814929" cy="405139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2806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smtClean="0">
                <a:solidFill>
                  <a:srgbClr val="FF0000"/>
                </a:solidFill>
              </a:rPr>
              <a:t>Matristeki tüm hücrelere aynı bilgi </a:t>
            </a:r>
            <a:r>
              <a:rPr lang="tr-TR" sz="3600" b="1" u="sng" dirty="0" smtClean="0">
                <a:solidFill>
                  <a:srgbClr val="FF0000"/>
                </a:solidFill>
              </a:rPr>
              <a:t>kopyala yapıştır </a:t>
            </a:r>
            <a:r>
              <a:rPr lang="tr-TR" sz="3600" b="1" dirty="0" smtClean="0">
                <a:solidFill>
                  <a:srgbClr val="FF0000"/>
                </a:solidFill>
              </a:rPr>
              <a:t>yapılmamalıdır:</a:t>
            </a:r>
            <a:br>
              <a:rPr lang="tr-TR" sz="3600" b="1" dirty="0" smtClean="0">
                <a:solidFill>
                  <a:srgbClr val="FF0000"/>
                </a:solidFill>
              </a:rPr>
            </a:br>
            <a:r>
              <a:rPr lang="tr-TR" sz="3600" dirty="0" err="1" smtClean="0"/>
              <a:t>Örn</a:t>
            </a:r>
            <a:r>
              <a:rPr lang="tr-TR" sz="3600" dirty="0" smtClean="0"/>
              <a:t>: Yenişehir </a:t>
            </a:r>
            <a:r>
              <a:rPr lang="tr-TR" sz="3600" dirty="0"/>
              <a:t>MYO, Sivil Hava Ulaştırma İşletmeciliği </a:t>
            </a:r>
          </a:p>
        </p:txBody>
      </p:sp>
      <p:pic>
        <p:nvPicPr>
          <p:cNvPr id="4" name="İçerik Yer Tutucusu 3"/>
          <p:cNvPicPr>
            <a:picLocks noGrp="1"/>
          </p:cNvPicPr>
          <p:nvPr>
            <p:ph idx="1"/>
          </p:nvPr>
        </p:nvPicPr>
        <p:blipFill rotWithShape="1">
          <a:blip r:embed="rId2"/>
          <a:srcRect l="4519" t="16852" r="5754" b="5938"/>
          <a:stretch/>
        </p:blipFill>
        <p:spPr bwMode="auto">
          <a:xfrm>
            <a:off x="1599514" y="1825625"/>
            <a:ext cx="8989796" cy="4351338"/>
          </a:xfrm>
          <a:prstGeom prst="rect">
            <a:avLst/>
          </a:prstGeom>
          <a:ln>
            <a:noFill/>
          </a:ln>
          <a:extLst>
            <a:ext uri="{53640926-AAD7-44D8-BBD7-CCE9431645EC}">
              <a14:shadowObscured xmlns:a14="http://schemas.microsoft.com/office/drawing/2010/main"/>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1540" y="159489"/>
            <a:ext cx="1409948" cy="1297172"/>
          </a:xfrm>
          <a:prstGeom prst="rect">
            <a:avLst/>
          </a:prstGeom>
        </p:spPr>
      </p:pic>
    </p:spTree>
    <p:extLst>
      <p:ext uri="{BB962C8B-B14F-4D97-AF65-F5344CB8AC3E}">
        <p14:creationId xmlns:p14="http://schemas.microsoft.com/office/powerpoint/2010/main" val="1300713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5340" y="377167"/>
            <a:ext cx="10512862" cy="1325563"/>
          </a:xfrm>
        </p:spPr>
        <p:txBody>
          <a:bodyPr>
            <a:normAutofit/>
          </a:bodyPr>
          <a:lstStyle/>
          <a:p>
            <a:r>
              <a:rPr lang="tr-TR" sz="3200" dirty="0">
                <a:solidFill>
                  <a:srgbClr val="FF0000"/>
                </a:solidFill>
                <a:latin typeface="Calibri  "/>
              </a:rPr>
              <a:t> </a:t>
            </a:r>
            <a:r>
              <a:rPr lang="tr-TR" sz="3200" dirty="0" smtClean="0">
                <a:solidFill>
                  <a:srgbClr val="FF0000"/>
                </a:solidFill>
                <a:latin typeface="Calibri  "/>
              </a:rPr>
              <a:t> TAY </a:t>
            </a:r>
            <a:r>
              <a:rPr lang="tr-TR" sz="3200" dirty="0">
                <a:solidFill>
                  <a:srgbClr val="FF0000"/>
                </a:solidFill>
                <a:latin typeface="Calibri  "/>
              </a:rPr>
              <a:t>ve Program </a:t>
            </a:r>
            <a:r>
              <a:rPr lang="tr-TR" sz="3200" dirty="0" smtClean="0">
                <a:solidFill>
                  <a:srgbClr val="FF0000"/>
                </a:solidFill>
                <a:latin typeface="Calibri  "/>
              </a:rPr>
              <a:t>Yeterlilikleri </a:t>
            </a:r>
            <a:r>
              <a:rPr lang="tr-TR" sz="3200" dirty="0">
                <a:solidFill>
                  <a:srgbClr val="FF0000"/>
                </a:solidFill>
                <a:latin typeface="Calibri  "/>
              </a:rPr>
              <a:t>İlişkisini Gösteren Tablo </a:t>
            </a:r>
          </a:p>
        </p:txBody>
      </p:sp>
      <p:sp>
        <p:nvSpPr>
          <p:cNvPr id="3" name="İçerik Yer Tutucusu 2"/>
          <p:cNvSpPr>
            <a:spLocks noGrp="1"/>
          </p:cNvSpPr>
          <p:nvPr>
            <p:ph idx="1"/>
          </p:nvPr>
        </p:nvSpPr>
        <p:spPr>
          <a:xfrm>
            <a:off x="714889" y="1350840"/>
            <a:ext cx="11269026" cy="4351338"/>
          </a:xfrm>
        </p:spPr>
        <p:txBody>
          <a:bodyPr/>
          <a:lstStyle/>
          <a:p>
            <a:r>
              <a:rPr lang="tr-TR" sz="2200" dirty="0"/>
              <a:t>Alan Yeterlilikleri: Ulusal düzeyde yükseköğretim yeterlilikleri </a:t>
            </a:r>
            <a:r>
              <a:rPr lang="tr-TR" sz="2200" dirty="0" smtClean="0"/>
              <a:t>göz önünde </a:t>
            </a:r>
            <a:r>
              <a:rPr lang="tr-TR" sz="2200" dirty="0"/>
              <a:t>bulundurularak herhangi bir meslek alanındaki yeterliliklerin ilgili </a:t>
            </a:r>
            <a:r>
              <a:rPr lang="tr-TR" sz="2200" dirty="0" smtClean="0"/>
              <a:t>paydaşların görüşleri </a:t>
            </a:r>
            <a:r>
              <a:rPr lang="tr-TR" sz="2200" dirty="0"/>
              <a:t>alınarak belirli bir düzen içerisinde yapılandırıldığı bir sistemdir</a:t>
            </a:r>
            <a:r>
              <a:rPr lang="tr-TR" sz="2200" dirty="0" smtClean="0"/>
              <a:t>.</a:t>
            </a:r>
          </a:p>
          <a:p>
            <a:r>
              <a:rPr lang="tr-TR" sz="2200" dirty="0"/>
              <a:t>Programın her yeterliliği </a:t>
            </a:r>
            <a:r>
              <a:rPr lang="tr-TR" sz="2200" dirty="0" err="1" smtClean="0"/>
              <a:t>TAY’daki</a:t>
            </a:r>
            <a:r>
              <a:rPr lang="tr-TR" sz="2200" dirty="0" smtClean="0"/>
              <a:t> </a:t>
            </a:r>
            <a:r>
              <a:rPr lang="tr-TR" sz="2200" dirty="0"/>
              <a:t>her madde ile ilişkilendirilmek zorunda değildir. Bu nedenle Bilgi Paketi &amp; Ders Kataloğumuzda yer alan bu tablonun her hücresi nicel bir ifade ile doldurulmaya </a:t>
            </a:r>
            <a:r>
              <a:rPr lang="tr-TR" sz="2200" dirty="0" smtClean="0"/>
              <a:t>çalışılmamalıdır. Bu </a:t>
            </a:r>
            <a:r>
              <a:rPr lang="tr-TR" sz="2200" dirty="0"/>
              <a:t>tablodaki her hücre doldurmuş olmak için doldurulmamalı, mutlaka birebir karşılaştırılarak hücrelere doğru numaralar yerleştirilmelidir.</a:t>
            </a:r>
          </a:p>
          <a:p>
            <a:pPr marL="0" indent="0">
              <a:buNone/>
            </a:pPr>
            <a:endParaRPr lang="tr-TR" sz="2400"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331" y="3737261"/>
            <a:ext cx="6886270" cy="436045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28088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800" b="1" dirty="0" smtClean="0">
                <a:solidFill>
                  <a:srgbClr val="FF0000"/>
                </a:solidFill>
                <a:latin typeface="+mn-lt"/>
              </a:rPr>
              <a:t>GÜNDEM</a:t>
            </a:r>
            <a:endParaRPr lang="tr-TR" sz="4800" b="1" dirty="0">
              <a:solidFill>
                <a:srgbClr val="FF0000"/>
              </a:solidFill>
              <a:latin typeface="+mn-lt"/>
            </a:endParaRPr>
          </a:p>
        </p:txBody>
      </p:sp>
      <p:sp>
        <p:nvSpPr>
          <p:cNvPr id="3" name="İçerik Yer Tutucusu 2"/>
          <p:cNvSpPr>
            <a:spLocks noGrp="1"/>
          </p:cNvSpPr>
          <p:nvPr>
            <p:ph idx="1"/>
          </p:nvPr>
        </p:nvSpPr>
        <p:spPr>
          <a:xfrm>
            <a:off x="854519" y="1623161"/>
            <a:ext cx="10524117" cy="4525191"/>
          </a:xfrm>
        </p:spPr>
        <p:txBody>
          <a:bodyPr>
            <a:normAutofit fontScale="77500" lnSpcReduction="20000"/>
          </a:bodyPr>
          <a:lstStyle/>
          <a:p>
            <a:pPr marL="342900" indent="-342900">
              <a:buFont typeface="+mj-lt"/>
              <a:buAutoNum type="arabicPeriod"/>
            </a:pPr>
            <a:r>
              <a:rPr lang="tr-TR" sz="2400" dirty="0" smtClean="0"/>
              <a:t>Akreditasyon Süreçlerinde Bilgi Paketi &amp; Ders Kataloğumuzdaki Bölümlerin Nasıl Doldurulması Gerekmektedir?</a:t>
            </a:r>
          </a:p>
          <a:p>
            <a:pPr marL="342900" indent="-342900">
              <a:buFont typeface="+mj-lt"/>
              <a:buAutoNum type="arabicPeriod"/>
            </a:pPr>
            <a:r>
              <a:rPr lang="tr-TR" sz="2400" dirty="0" smtClean="0"/>
              <a:t>Akreditasyon Süreci Devam Eden Programların Bilgi Paketlerinden Seçilmiş Güçlü ve Gelişime Açık Örnekler</a:t>
            </a:r>
          </a:p>
          <a:p>
            <a:pPr marL="342900" indent="-342900">
              <a:buFont typeface="+mj-lt"/>
              <a:buAutoNum type="arabicPeriod"/>
            </a:pPr>
            <a:r>
              <a:rPr lang="tr-TR" sz="2400" dirty="0" smtClean="0"/>
              <a:t>AYÇ, TAYÇ ve TYYÇ Nedir?</a:t>
            </a:r>
          </a:p>
          <a:p>
            <a:pPr marL="342900" indent="-342900">
              <a:buFont typeface="+mj-lt"/>
              <a:buAutoNum type="arabicPeriod"/>
            </a:pPr>
            <a:r>
              <a:rPr lang="tr-TR" sz="2400" dirty="0" smtClean="0"/>
              <a:t>Bilgi Paketi &amp; Ders Kataloğumuzda Program Yeterlilikleri Nasıl Yazılmalıdır? </a:t>
            </a:r>
          </a:p>
          <a:p>
            <a:pPr marL="342900" indent="-342900">
              <a:buFont typeface="+mj-lt"/>
              <a:buAutoNum type="arabicPeriod"/>
            </a:pPr>
            <a:r>
              <a:rPr lang="tr-TR" sz="2400" dirty="0" smtClean="0"/>
              <a:t>Program Yeterlilikleri TYYÇ ve TAY </a:t>
            </a:r>
            <a:r>
              <a:rPr lang="tr-TR" sz="2400" dirty="0"/>
              <a:t>i</a:t>
            </a:r>
            <a:r>
              <a:rPr lang="tr-TR" sz="2400" dirty="0" smtClean="0"/>
              <a:t>le ilgili Matrislerde Nasıl İlişkilendirilmelidir?</a:t>
            </a:r>
          </a:p>
          <a:p>
            <a:pPr marL="342900" indent="-342900">
              <a:buFont typeface="+mj-lt"/>
              <a:buAutoNum type="arabicPeriod"/>
            </a:pPr>
            <a:r>
              <a:rPr lang="tr-TR" sz="2400" dirty="0" err="1" smtClean="0"/>
              <a:t>MYO’nın</a:t>
            </a:r>
            <a:r>
              <a:rPr lang="tr-TR" sz="2400" dirty="0" smtClean="0"/>
              <a:t> Bilgi Paketlerinden Seçilmiş Güçlü ve Gelişime Açık Örnekler</a:t>
            </a:r>
          </a:p>
          <a:p>
            <a:pPr marL="342900" indent="-342900">
              <a:buFont typeface="+mj-lt"/>
              <a:buAutoNum type="arabicPeriod"/>
            </a:pPr>
            <a:r>
              <a:rPr lang="tr-TR" sz="2400" dirty="0" smtClean="0"/>
              <a:t>Program Çıktıları Yazarken Nelere Dikkat Edilmelidir? </a:t>
            </a:r>
          </a:p>
          <a:p>
            <a:pPr marL="342900" indent="-342900">
              <a:buFont typeface="+mj-lt"/>
              <a:buAutoNum type="arabicPeriod"/>
            </a:pPr>
            <a:r>
              <a:rPr lang="tr-TR" sz="2400" dirty="0" smtClean="0"/>
              <a:t>Bilgi Paketi &amp; Ders Kataloğunda Yer Alan Diğer Bölümler Doldurulurken Dikkat Edilmesi Gereken Hususlar Nelerdir?</a:t>
            </a:r>
          </a:p>
          <a:p>
            <a:pPr marL="342900" indent="-342900">
              <a:buFont typeface="+mj-lt"/>
              <a:buAutoNum type="arabicPeriod"/>
            </a:pPr>
            <a:r>
              <a:rPr lang="tr-TR" sz="2400" dirty="0" smtClean="0"/>
              <a:t>Bilgi Paketi &amp; Ders Kataloğunda AKTS Hesabı Yapılırken Dikkat Edilmesi Gereken Hususlar Nelerdir?</a:t>
            </a:r>
          </a:p>
          <a:p>
            <a:pPr marL="342900" indent="-342900">
              <a:buFont typeface="+mj-lt"/>
              <a:buAutoNum type="arabicPeriod"/>
            </a:pPr>
            <a:r>
              <a:rPr lang="tr-TR" sz="2400" dirty="0" smtClean="0"/>
              <a:t>Bologna Ders Öğretim Planı Bilgilerinin Kontrollerinin Yapılması</a:t>
            </a:r>
          </a:p>
          <a:p>
            <a:pPr marL="0" indent="0">
              <a:buNone/>
            </a:pPr>
            <a:r>
              <a:rPr lang="tr-TR" sz="2500" dirty="0" smtClean="0"/>
              <a:t>11. Bilgi </a:t>
            </a:r>
            <a:r>
              <a:rPr lang="tr-TR" sz="2500" dirty="0"/>
              <a:t>Paketi &amp; Ders Kataloğunda Güncellemelerin / Düzeltmelerin Yapılması için Önerilen </a:t>
            </a:r>
            <a:r>
              <a:rPr lang="tr-TR" sz="2500" dirty="0" err="1"/>
              <a:t>Termin</a:t>
            </a:r>
            <a:r>
              <a:rPr lang="tr-TR" sz="2500" dirty="0"/>
              <a:t> </a:t>
            </a:r>
          </a:p>
          <a:p>
            <a:pPr marL="342900" indent="-342900">
              <a:buFont typeface="+mj-lt"/>
              <a:buAutoNum type="arabicPeriod"/>
            </a:pPr>
            <a:endParaRPr lang="tr-TR" sz="16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1540" y="159489"/>
            <a:ext cx="1409948" cy="1297172"/>
          </a:xfrm>
          <a:prstGeom prst="rect">
            <a:avLst/>
          </a:prstGeom>
        </p:spPr>
      </p:pic>
    </p:spTree>
    <p:extLst>
      <p:ext uri="{BB962C8B-B14F-4D97-AF65-F5344CB8AC3E}">
        <p14:creationId xmlns:p14="http://schemas.microsoft.com/office/powerpoint/2010/main" val="479347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TYYÇ ve TAY Matrisleri </a:t>
            </a:r>
            <a:r>
              <a:rPr lang="tr-TR" b="1" dirty="0">
                <a:solidFill>
                  <a:srgbClr val="FF0000"/>
                </a:solidFill>
              </a:rPr>
              <a:t>N</a:t>
            </a:r>
            <a:r>
              <a:rPr lang="tr-TR" b="1" dirty="0" smtClean="0">
                <a:solidFill>
                  <a:srgbClr val="FF0000"/>
                </a:solidFill>
              </a:rPr>
              <a:t>asıl Doldurulacak? </a:t>
            </a:r>
            <a:endParaRPr lang="tr-TR" b="1"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625" y="1435394"/>
            <a:ext cx="10344327" cy="5422605"/>
          </a:xfrm>
        </p:spPr>
      </p:pic>
    </p:spTree>
    <p:extLst>
      <p:ext uri="{BB962C8B-B14F-4D97-AF65-F5344CB8AC3E}">
        <p14:creationId xmlns:p14="http://schemas.microsoft.com/office/powerpoint/2010/main" val="606351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2881" y="368113"/>
            <a:ext cx="10512862" cy="1325563"/>
          </a:xfrm>
        </p:spPr>
        <p:txBody>
          <a:bodyPr>
            <a:normAutofit/>
          </a:bodyPr>
          <a:lstStyle/>
          <a:p>
            <a:r>
              <a:rPr lang="tr-TR" sz="3200" dirty="0">
                <a:solidFill>
                  <a:srgbClr val="FF0000"/>
                </a:solidFill>
                <a:latin typeface="Calibri  "/>
              </a:rPr>
              <a:t> </a:t>
            </a:r>
            <a:r>
              <a:rPr lang="tr-TR" sz="3200" dirty="0" smtClean="0">
                <a:solidFill>
                  <a:srgbClr val="FF0000"/>
                </a:solidFill>
                <a:latin typeface="Calibri  "/>
              </a:rPr>
              <a:t>   Yeterlilikler ve Öğrenim Çıktılarına Dayalı Eğitim</a:t>
            </a:r>
            <a:endParaRPr lang="tr-TR" sz="3200" dirty="0">
              <a:solidFill>
                <a:srgbClr val="FF0000"/>
              </a:solidFill>
              <a:latin typeface="Calibri  "/>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
        <p:nvSpPr>
          <p:cNvPr id="3" name="Metin kutusu 2"/>
          <p:cNvSpPr txBox="1"/>
          <p:nvPr/>
        </p:nvSpPr>
        <p:spPr>
          <a:xfrm flipH="1">
            <a:off x="3033357" y="1451231"/>
            <a:ext cx="5504055" cy="61555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r-TR" sz="2000" dirty="0" smtClean="0"/>
              <a:t>Avrupa Yeterlilikler Çerçevesi</a:t>
            </a:r>
          </a:p>
          <a:p>
            <a:pPr algn="ctr"/>
            <a:r>
              <a:rPr lang="tr-TR" sz="1400" dirty="0" smtClean="0"/>
              <a:t>İletişim ve sosyal yetkinlikler</a:t>
            </a:r>
            <a:endParaRPr lang="tr-TR" sz="1400" dirty="0"/>
          </a:p>
        </p:txBody>
      </p:sp>
      <p:sp>
        <p:nvSpPr>
          <p:cNvPr id="6" name="Metin kutusu 5"/>
          <p:cNvSpPr txBox="1"/>
          <p:nvPr/>
        </p:nvSpPr>
        <p:spPr>
          <a:xfrm flipH="1">
            <a:off x="3033362" y="2313039"/>
            <a:ext cx="5504055" cy="104644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r-TR" sz="2000" dirty="0" smtClean="0"/>
              <a:t>Ulusal Yeterlilikler Çerçevesi</a:t>
            </a:r>
          </a:p>
          <a:p>
            <a:pPr algn="ctr"/>
            <a:r>
              <a:rPr lang="tr-TR" sz="1400" dirty="0" smtClean="0"/>
              <a:t>Alanı ile ilgili konularda ilgili kişi ve kurumları bilgilendirebilmek; düşüncelerini ve sorunlara ilişkin çözüm önerilerini yazılı ve sözlü olarak aktarabilmek.</a:t>
            </a:r>
            <a:endParaRPr lang="tr-TR" sz="1400" dirty="0"/>
          </a:p>
        </p:txBody>
      </p:sp>
      <p:sp>
        <p:nvSpPr>
          <p:cNvPr id="7" name="Metin kutusu 6"/>
          <p:cNvSpPr txBox="1"/>
          <p:nvPr/>
        </p:nvSpPr>
        <p:spPr>
          <a:xfrm flipH="1">
            <a:off x="3033362" y="3624034"/>
            <a:ext cx="5504055" cy="61555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r-TR" sz="2000" dirty="0" smtClean="0"/>
              <a:t>Alan Yeterlilikleri </a:t>
            </a:r>
          </a:p>
          <a:p>
            <a:pPr algn="ctr"/>
            <a:r>
              <a:rPr lang="tr-TR" sz="1400" dirty="0" smtClean="0"/>
              <a:t>Mesleki alanda paydaşlarla etkili iletişim kurar.</a:t>
            </a:r>
          </a:p>
        </p:txBody>
      </p:sp>
      <p:sp>
        <p:nvSpPr>
          <p:cNvPr id="8" name="Metin kutusu 7"/>
          <p:cNvSpPr txBox="1"/>
          <p:nvPr/>
        </p:nvSpPr>
        <p:spPr>
          <a:xfrm flipH="1">
            <a:off x="3033356" y="4506172"/>
            <a:ext cx="5504055" cy="104644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r-TR" sz="2000" dirty="0" smtClean="0"/>
              <a:t>Program Çıktıları</a:t>
            </a:r>
          </a:p>
          <a:p>
            <a:pPr algn="ctr"/>
            <a:r>
              <a:rPr lang="tr-TR" sz="1400" dirty="0" smtClean="0"/>
              <a:t>Türkçe ve İngilizce olarak yetkililer ve kurumlar, uzmanlar ve uzman olmayanlar ile uluslararası ilişkiler alanındaki düşüncelerini ve önerilerini yazılı ve sözlü paylaşabilmek</a:t>
            </a:r>
            <a:endParaRPr lang="tr-TR" sz="1400" dirty="0"/>
          </a:p>
        </p:txBody>
      </p:sp>
      <p:sp>
        <p:nvSpPr>
          <p:cNvPr id="9" name="Metin kutusu 8"/>
          <p:cNvSpPr txBox="1"/>
          <p:nvPr/>
        </p:nvSpPr>
        <p:spPr>
          <a:xfrm flipH="1">
            <a:off x="3033361" y="5777765"/>
            <a:ext cx="5504051" cy="83099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r-TR" sz="2000" dirty="0" smtClean="0"/>
              <a:t>Öğrenme Çıktıları</a:t>
            </a:r>
          </a:p>
          <a:p>
            <a:pPr algn="ctr"/>
            <a:r>
              <a:rPr lang="tr-TR" sz="1400" dirty="0" smtClean="0"/>
              <a:t>Bir dersin sonunda öğrenciden belirli ülkelerin ulusal politikalarını yazılı bir rapor hazırlayabilmesi ve sunabilmesi beklenmektedir.</a:t>
            </a:r>
            <a:endParaRPr lang="tr-TR" sz="1200" dirty="0"/>
          </a:p>
        </p:txBody>
      </p:sp>
      <p:cxnSp>
        <p:nvCxnSpPr>
          <p:cNvPr id="11" name="Düz Ok Bağlayıcısı 10"/>
          <p:cNvCxnSpPr/>
          <p:nvPr/>
        </p:nvCxnSpPr>
        <p:spPr>
          <a:xfrm>
            <a:off x="5569312" y="2066784"/>
            <a:ext cx="0" cy="22375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Düz Ok Bağlayıcısı 11"/>
          <p:cNvCxnSpPr/>
          <p:nvPr/>
        </p:nvCxnSpPr>
        <p:spPr>
          <a:xfrm>
            <a:off x="5569312" y="3359479"/>
            <a:ext cx="0" cy="2237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Düz Ok Bağlayıcısı 12"/>
          <p:cNvCxnSpPr/>
          <p:nvPr/>
        </p:nvCxnSpPr>
        <p:spPr>
          <a:xfrm>
            <a:off x="5569312" y="4239587"/>
            <a:ext cx="0" cy="22375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Düz Ok Bağlayıcısı 13"/>
          <p:cNvCxnSpPr/>
          <p:nvPr/>
        </p:nvCxnSpPr>
        <p:spPr>
          <a:xfrm>
            <a:off x="5613149" y="5595440"/>
            <a:ext cx="9053" cy="17374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399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0041" y="413381"/>
            <a:ext cx="10512862" cy="1325563"/>
          </a:xfrm>
        </p:spPr>
        <p:txBody>
          <a:bodyPr>
            <a:normAutofit/>
          </a:bodyPr>
          <a:lstStyle/>
          <a:p>
            <a:r>
              <a:rPr lang="tr-TR" sz="3200" dirty="0">
                <a:solidFill>
                  <a:srgbClr val="FF0000"/>
                </a:solidFill>
                <a:latin typeface="Calibri  "/>
              </a:rPr>
              <a:t> </a:t>
            </a:r>
            <a:r>
              <a:rPr lang="tr-TR" sz="3200" dirty="0" smtClean="0">
                <a:solidFill>
                  <a:srgbClr val="FF0000"/>
                </a:solidFill>
                <a:latin typeface="Calibri  "/>
              </a:rPr>
              <a:t>  Yeterlilikler </a:t>
            </a:r>
            <a:r>
              <a:rPr lang="tr-TR" sz="3200" dirty="0">
                <a:solidFill>
                  <a:srgbClr val="FF0000"/>
                </a:solidFill>
                <a:latin typeface="Calibri  "/>
              </a:rPr>
              <a:t>ve Öğrenim Çıktılarına Dayalı Eğitim</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968" y="1509620"/>
            <a:ext cx="8386240" cy="4735025"/>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2481486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4400" dirty="0">
                <a:solidFill>
                  <a:srgbClr val="FF0000"/>
                </a:solidFill>
                <a:latin typeface="Arial" panose="020B0604020202020204" pitchFamily="34" charset="0"/>
                <a:cs typeface="Arial" panose="020B0604020202020204" pitchFamily="34" charset="0"/>
              </a:rPr>
              <a:t>Program </a:t>
            </a:r>
            <a:r>
              <a:rPr lang="tr-TR" altLang="tr-TR" sz="4400" b="1" dirty="0">
                <a:solidFill>
                  <a:srgbClr val="FF0000"/>
                </a:solidFill>
                <a:latin typeface="Arial" panose="020B0604020202020204" pitchFamily="34" charset="0"/>
                <a:cs typeface="Arial" panose="020B0604020202020204" pitchFamily="34" charset="0"/>
              </a:rPr>
              <a:t>yeterlilikleri</a:t>
            </a:r>
            <a:r>
              <a:rPr lang="tr-TR" altLang="tr-TR" sz="4400" dirty="0">
                <a:solidFill>
                  <a:srgbClr val="FF0000"/>
                </a:solidFill>
                <a:latin typeface="Arial" panose="020B0604020202020204" pitchFamily="34" charset="0"/>
                <a:cs typeface="Arial" panose="020B0604020202020204" pitchFamily="34" charset="0"/>
              </a:rPr>
              <a:t> ile </a:t>
            </a:r>
            <a:r>
              <a:rPr lang="tr-TR" altLang="tr-TR" sz="4400" b="1" dirty="0">
                <a:solidFill>
                  <a:srgbClr val="FF0000"/>
                </a:solidFill>
                <a:latin typeface="Arial" panose="020B0604020202020204" pitchFamily="34" charset="0"/>
                <a:cs typeface="Arial" panose="020B0604020202020204" pitchFamily="34" charset="0"/>
              </a:rPr>
              <a:t>program </a:t>
            </a:r>
            <a:r>
              <a:rPr lang="tr-TR" altLang="tr-TR" sz="4400" b="1" dirty="0" smtClean="0">
                <a:solidFill>
                  <a:srgbClr val="FF0000"/>
                </a:solidFill>
                <a:latin typeface="Arial" panose="020B0604020202020204" pitchFamily="34" charset="0"/>
                <a:cs typeface="Arial" panose="020B0604020202020204" pitchFamily="34" charset="0"/>
              </a:rPr>
              <a:t>çıktıları arasındaki İlişki Nedir? </a:t>
            </a:r>
            <a:endParaRPr lang="tr-TR" dirty="0">
              <a:solidFill>
                <a:srgbClr val="FF0000"/>
              </a:solidFill>
            </a:endParaRPr>
          </a:p>
        </p:txBody>
      </p:sp>
      <p:sp>
        <p:nvSpPr>
          <p:cNvPr id="4" name="Rectangle 1"/>
          <p:cNvSpPr>
            <a:spLocks noGrp="1" noChangeArrowheads="1"/>
          </p:cNvSpPr>
          <p:nvPr>
            <p:ph idx="1"/>
          </p:nvPr>
        </p:nvSpPr>
        <p:spPr bwMode="auto">
          <a:xfrm>
            <a:off x="404038" y="2033166"/>
            <a:ext cx="12516244" cy="31393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tr-TR" altLang="tr-TR" sz="1800" b="1"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Program yeterlilikleri</a:t>
            </a: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a:t>
            </a:r>
            <a:b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Bir programı (örneğin bir </a:t>
            </a:r>
            <a:r>
              <a:rPr kumimoji="0" lang="tr-TR" altLang="tr-TR" sz="1800" b="0" i="0" u="none" strike="noStrike" cap="none" normalizeH="0" baseline="0" dirty="0" err="1" smtClean="0">
                <a:ln>
                  <a:noFill/>
                </a:ln>
                <a:solidFill>
                  <a:srgbClr val="222222"/>
                </a:solidFill>
                <a:effectLst/>
                <a:latin typeface="Arial" panose="020B0604020202020204" pitchFamily="34" charset="0"/>
                <a:cs typeface="Arial" panose="020B0604020202020204" pitchFamily="34" charset="0"/>
              </a:rPr>
              <a:t>önlisans</a:t>
            </a: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lisans veya yüksek lisans programı) başarıyla tamamlayan öğrencilerin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sahip olması beklenen bilgi, beceri ve yetkinlikleri</a:t>
            </a: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ifade eder. Daha genel ve çerçeve niteliğindedir.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Programın bütününe yön verir.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Örnek: “Alanındaki temel kavramları bilir ve kullanır.”</a:t>
            </a:r>
          </a:p>
          <a:p>
            <a:pPr marL="0" marR="0" lvl="0" indent="0" algn="l" defTabSz="914400" rtl="0" eaLnBrk="0" fontAlgn="base" latinLnBrk="0" hangingPunct="0">
              <a:lnSpc>
                <a:spcPct val="100000"/>
              </a:lnSpc>
              <a:spcBef>
                <a:spcPct val="0"/>
              </a:spcBef>
              <a:spcAft>
                <a:spcPct val="0"/>
              </a:spcAft>
              <a:buClrTx/>
              <a:buSzTx/>
              <a:buNone/>
              <a:tabLst/>
            </a:pPr>
            <a:endParaRPr kumimoji="0" lang="tr-TR" altLang="tr-TR" sz="1800" b="1"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1800" b="1"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Program çıktıları</a:t>
            </a: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a:t>
            </a:r>
            <a:b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Program yeterliliklerinin, daha </a:t>
            </a:r>
            <a:r>
              <a:rPr kumimoji="0" lang="tr-TR" altLang="tr-TR" sz="1800" b="1"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ölçülebilir, gözlemlenebilir ve değerlendirilebilir</a:t>
            </a: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hale getirilmiş ifadeleridir.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Çoğu zaman ders öğrenme çıktılarından türetilir ve program yeterliliklerinin gerçekleştiğini somut olarak gösterir.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Örnek: “Makine parçalarının temel özelliklerini tanımlar ve bunları uygun terimlerle açıklar.”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8346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4400" dirty="0">
                <a:solidFill>
                  <a:srgbClr val="FF0000"/>
                </a:solidFill>
                <a:latin typeface="Arial" panose="020B0604020202020204" pitchFamily="34" charset="0"/>
                <a:cs typeface="Arial" panose="020B0604020202020204" pitchFamily="34" charset="0"/>
              </a:rPr>
              <a:t>Program </a:t>
            </a:r>
            <a:r>
              <a:rPr lang="tr-TR" altLang="tr-TR" sz="4400" b="1" dirty="0">
                <a:solidFill>
                  <a:srgbClr val="FF0000"/>
                </a:solidFill>
                <a:latin typeface="Arial" panose="020B0604020202020204" pitchFamily="34" charset="0"/>
                <a:cs typeface="Arial" panose="020B0604020202020204" pitchFamily="34" charset="0"/>
              </a:rPr>
              <a:t>yeterlilikleri</a:t>
            </a:r>
            <a:r>
              <a:rPr lang="tr-TR" altLang="tr-TR" sz="4400" dirty="0">
                <a:solidFill>
                  <a:srgbClr val="FF0000"/>
                </a:solidFill>
                <a:latin typeface="Arial" panose="020B0604020202020204" pitchFamily="34" charset="0"/>
                <a:cs typeface="Arial" panose="020B0604020202020204" pitchFamily="34" charset="0"/>
              </a:rPr>
              <a:t> ile </a:t>
            </a:r>
            <a:r>
              <a:rPr lang="tr-TR" altLang="tr-TR" sz="4400" b="1" dirty="0">
                <a:solidFill>
                  <a:srgbClr val="FF0000"/>
                </a:solidFill>
                <a:latin typeface="Arial" panose="020B0604020202020204" pitchFamily="34" charset="0"/>
                <a:cs typeface="Arial" panose="020B0604020202020204" pitchFamily="34" charset="0"/>
              </a:rPr>
              <a:t>program çıktıları arasındaki İlişki Nedir? </a:t>
            </a:r>
            <a:endParaRPr lang="tr-TR" dirty="0"/>
          </a:p>
        </p:txBody>
      </p:sp>
      <p:sp>
        <p:nvSpPr>
          <p:cNvPr id="3" name="İçerik Yer Tutucusu 2"/>
          <p:cNvSpPr>
            <a:spLocks noGrp="1"/>
          </p:cNvSpPr>
          <p:nvPr>
            <p:ph idx="1"/>
          </p:nvPr>
        </p:nvSpPr>
        <p:spPr/>
        <p:txBody>
          <a:bodyPr/>
          <a:lstStyle/>
          <a:p>
            <a:r>
              <a:rPr lang="tr-TR" dirty="0"/>
              <a:t>Program çıktıları, program yeterliliklerinin </a:t>
            </a:r>
            <a:r>
              <a:rPr lang="tr-TR" b="1" dirty="0" err="1"/>
              <a:t>operasyonel</a:t>
            </a:r>
            <a:r>
              <a:rPr lang="tr-TR" dirty="0"/>
              <a:t> hâlidir.</a:t>
            </a:r>
          </a:p>
          <a:p>
            <a:r>
              <a:rPr lang="tr-TR" dirty="0"/>
              <a:t>Yeterlilikler daha </a:t>
            </a:r>
            <a:r>
              <a:rPr lang="tr-TR" b="1" dirty="0"/>
              <a:t>genel</a:t>
            </a:r>
            <a:r>
              <a:rPr lang="tr-TR" dirty="0"/>
              <a:t> → Çıktılar daha </a:t>
            </a:r>
            <a:r>
              <a:rPr lang="tr-TR" b="1" dirty="0"/>
              <a:t>spesifik ve ölçülebilir</a:t>
            </a:r>
            <a:r>
              <a:rPr lang="tr-TR" dirty="0"/>
              <a:t>.</a:t>
            </a:r>
          </a:p>
          <a:p>
            <a:r>
              <a:rPr lang="tr-TR" dirty="0"/>
              <a:t>Ders öğrenme çıktıları, program çıktılarının temelini oluşturur; program çıktıları ise program yeterliliklerinin gerçekleşmesini sağlar</a:t>
            </a:r>
            <a:r>
              <a:rPr lang="tr-TR" dirty="0" smtClean="0"/>
              <a:t>.</a:t>
            </a:r>
          </a:p>
          <a:p>
            <a:pPr marL="0" indent="265113">
              <a:buNone/>
            </a:pPr>
            <a:r>
              <a:rPr lang="tr-TR" b="1" dirty="0" smtClean="0"/>
              <a:t>TYYÇ </a:t>
            </a:r>
            <a:r>
              <a:rPr lang="tr-TR" b="1" dirty="0"/>
              <a:t>Yeterlilikleri (ulusal çerçeve)</a:t>
            </a:r>
            <a:r>
              <a:rPr lang="tr-TR" dirty="0"/>
              <a:t> </a:t>
            </a:r>
            <a:endParaRPr lang="tr-TR" dirty="0" smtClean="0"/>
          </a:p>
          <a:p>
            <a:pPr marL="0" indent="265113">
              <a:buNone/>
            </a:pPr>
            <a:r>
              <a:rPr lang="tr-TR" b="1" dirty="0" smtClean="0"/>
              <a:t>Program </a:t>
            </a:r>
            <a:r>
              <a:rPr lang="tr-TR" b="1" dirty="0"/>
              <a:t>yeterlilikleri (üniversite programı için)</a:t>
            </a:r>
            <a:r>
              <a:rPr lang="tr-TR" dirty="0"/>
              <a:t> </a:t>
            </a:r>
            <a:endParaRPr lang="tr-TR" dirty="0" smtClean="0"/>
          </a:p>
          <a:p>
            <a:pPr marL="0" indent="265113">
              <a:buNone/>
            </a:pPr>
            <a:r>
              <a:rPr lang="tr-TR" b="1" dirty="0" smtClean="0"/>
              <a:t>Program </a:t>
            </a:r>
            <a:r>
              <a:rPr lang="tr-TR" b="1" dirty="0"/>
              <a:t>çıktıları (ölçülebilir ifadeler)</a:t>
            </a:r>
            <a:r>
              <a:rPr lang="tr-TR" dirty="0"/>
              <a:t> </a:t>
            </a:r>
            <a:endParaRPr lang="tr-TR" dirty="0" smtClean="0"/>
          </a:p>
          <a:p>
            <a:pPr marL="0" indent="265113">
              <a:buNone/>
            </a:pPr>
            <a:r>
              <a:rPr lang="tr-TR" b="1" dirty="0" smtClean="0"/>
              <a:t>Ders </a:t>
            </a:r>
            <a:r>
              <a:rPr lang="tr-TR" b="1" dirty="0"/>
              <a:t>öğrenme çıktıları</a:t>
            </a:r>
            <a:endParaRPr lang="tr-TR" dirty="0"/>
          </a:p>
          <a:p>
            <a:endParaRPr lang="tr-TR" dirty="0"/>
          </a:p>
        </p:txBody>
      </p:sp>
    </p:spTree>
    <p:extLst>
      <p:ext uri="{BB962C8B-B14F-4D97-AF65-F5344CB8AC3E}">
        <p14:creationId xmlns:p14="http://schemas.microsoft.com/office/powerpoint/2010/main" val="1768618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 name="TextBox 2"/>
          <p:cNvSpPr txBox="1"/>
          <p:nvPr/>
        </p:nvSpPr>
        <p:spPr>
          <a:xfrm>
            <a:off x="865609" y="1403959"/>
            <a:ext cx="9781267" cy="2923877"/>
          </a:xfrm>
          <a:prstGeom prst="rect">
            <a:avLst/>
          </a:prstGeom>
          <a:noFill/>
        </p:spPr>
        <p:txBody>
          <a:bodyPr wrap="none">
            <a:spAutoFit/>
          </a:bodyPr>
          <a:lstStyle/>
          <a:p>
            <a:r>
              <a:rPr lang="tr-TR" sz="3600" dirty="0" smtClean="0">
                <a:solidFill>
                  <a:srgbClr val="FF0000"/>
                </a:solidFill>
                <a:latin typeface="Calibri  "/>
              </a:rPr>
              <a:t>Program Çıktıları Nedir?</a:t>
            </a:r>
          </a:p>
          <a:p>
            <a:endParaRPr sz="3600" dirty="0">
              <a:solidFill>
                <a:srgbClr val="FF0000"/>
              </a:solidFill>
              <a:latin typeface="Calibri  "/>
            </a:endParaRPr>
          </a:p>
          <a:p>
            <a:pPr>
              <a:defRPr sz="2000">
                <a:solidFill>
                  <a:srgbClr val="000000"/>
                </a:solidFill>
              </a:defRPr>
            </a:pPr>
            <a:r>
              <a:rPr dirty="0"/>
              <a:t>• </a:t>
            </a:r>
            <a:r>
              <a:rPr sz="2800" dirty="0" err="1"/>
              <a:t>Programın</a:t>
            </a:r>
            <a:r>
              <a:rPr sz="2800" dirty="0"/>
              <a:t> </a:t>
            </a:r>
            <a:r>
              <a:rPr sz="2800" dirty="0" err="1"/>
              <a:t>eğitim</a:t>
            </a:r>
            <a:r>
              <a:rPr sz="2800" dirty="0"/>
              <a:t> </a:t>
            </a:r>
            <a:r>
              <a:rPr sz="2800" dirty="0" err="1"/>
              <a:t>amacını</a:t>
            </a:r>
            <a:r>
              <a:rPr sz="2800" dirty="0"/>
              <a:t> </a:t>
            </a:r>
            <a:r>
              <a:rPr sz="2800" dirty="0" err="1"/>
              <a:t>ve</a:t>
            </a:r>
            <a:r>
              <a:rPr sz="2800" dirty="0"/>
              <a:t> </a:t>
            </a:r>
            <a:r>
              <a:rPr sz="2800" dirty="0" err="1"/>
              <a:t>mezun</a:t>
            </a:r>
            <a:r>
              <a:rPr sz="2800" dirty="0"/>
              <a:t> </a:t>
            </a:r>
            <a:r>
              <a:rPr sz="2800" dirty="0" err="1"/>
              <a:t>profilini</a:t>
            </a:r>
            <a:r>
              <a:rPr sz="2800" dirty="0"/>
              <a:t> </a:t>
            </a:r>
            <a:r>
              <a:rPr sz="2800" dirty="0" err="1"/>
              <a:t>tanımlar</a:t>
            </a:r>
            <a:r>
              <a:rPr sz="2800" dirty="0"/>
              <a:t>.</a:t>
            </a:r>
          </a:p>
          <a:p>
            <a:pPr>
              <a:defRPr sz="2000">
                <a:solidFill>
                  <a:srgbClr val="000000"/>
                </a:solidFill>
              </a:defRPr>
            </a:pPr>
            <a:r>
              <a:rPr sz="2800" dirty="0"/>
              <a:t>• </a:t>
            </a:r>
            <a:r>
              <a:rPr sz="2800" dirty="0" err="1"/>
              <a:t>Mezunların</a:t>
            </a:r>
            <a:r>
              <a:rPr sz="2800" dirty="0"/>
              <a:t> </a:t>
            </a:r>
            <a:r>
              <a:rPr sz="2800" dirty="0" err="1"/>
              <a:t>bilgi</a:t>
            </a:r>
            <a:r>
              <a:rPr sz="2800" dirty="0"/>
              <a:t>, </a:t>
            </a:r>
            <a:r>
              <a:rPr sz="2800" dirty="0" err="1"/>
              <a:t>beceri</a:t>
            </a:r>
            <a:r>
              <a:rPr sz="2800" dirty="0"/>
              <a:t> </a:t>
            </a:r>
            <a:r>
              <a:rPr sz="2800" dirty="0" err="1"/>
              <a:t>ve</a:t>
            </a:r>
            <a:r>
              <a:rPr sz="2800" dirty="0"/>
              <a:t> </a:t>
            </a:r>
            <a:r>
              <a:rPr sz="2800" dirty="0" err="1"/>
              <a:t>yetkinliklerini</a:t>
            </a:r>
            <a:r>
              <a:rPr sz="2800" dirty="0"/>
              <a:t> </a:t>
            </a:r>
            <a:r>
              <a:rPr sz="2800" dirty="0" err="1"/>
              <a:t>ifade</a:t>
            </a:r>
            <a:r>
              <a:rPr sz="2800" dirty="0"/>
              <a:t> </a:t>
            </a:r>
            <a:r>
              <a:rPr sz="2800" dirty="0" err="1"/>
              <a:t>eder</a:t>
            </a:r>
            <a:r>
              <a:rPr sz="2800" dirty="0"/>
              <a:t>.</a:t>
            </a:r>
          </a:p>
          <a:p>
            <a:pPr>
              <a:defRPr sz="2000">
                <a:solidFill>
                  <a:srgbClr val="000000"/>
                </a:solidFill>
              </a:defRPr>
            </a:pPr>
            <a:r>
              <a:rPr sz="2800" dirty="0"/>
              <a:t>• TYYÇ </a:t>
            </a:r>
            <a:r>
              <a:rPr sz="2800" dirty="0" err="1"/>
              <a:t>ve</a:t>
            </a:r>
            <a:r>
              <a:rPr sz="2800" dirty="0"/>
              <a:t> </a:t>
            </a:r>
            <a:r>
              <a:rPr lang="tr-TR" sz="2800" dirty="0" smtClean="0"/>
              <a:t>T</a:t>
            </a:r>
            <a:r>
              <a:rPr sz="2800" dirty="0" err="1" smtClean="0"/>
              <a:t>emel</a:t>
            </a:r>
            <a:r>
              <a:rPr sz="2800" dirty="0" smtClean="0"/>
              <a:t> </a:t>
            </a:r>
            <a:r>
              <a:rPr lang="tr-TR" sz="2800" dirty="0" smtClean="0"/>
              <a:t>A</a:t>
            </a:r>
            <a:r>
              <a:rPr sz="2800" dirty="0" err="1" smtClean="0"/>
              <a:t>lan</a:t>
            </a:r>
            <a:r>
              <a:rPr sz="2800" dirty="0" smtClean="0"/>
              <a:t> </a:t>
            </a:r>
            <a:r>
              <a:rPr lang="tr-TR" sz="2800" dirty="0" smtClean="0"/>
              <a:t>Y</a:t>
            </a:r>
            <a:r>
              <a:rPr sz="2800" dirty="0" err="1" smtClean="0"/>
              <a:t>eterlilikleriyle</a:t>
            </a:r>
            <a:r>
              <a:rPr sz="2800" dirty="0" smtClean="0"/>
              <a:t> </a:t>
            </a:r>
            <a:r>
              <a:rPr sz="2800" dirty="0" err="1"/>
              <a:t>uyumlu</a:t>
            </a:r>
            <a:r>
              <a:rPr sz="2800" dirty="0"/>
              <a:t> </a:t>
            </a:r>
            <a:r>
              <a:rPr sz="2800" dirty="0" err="1"/>
              <a:t>olmalıdır</a:t>
            </a:r>
            <a:r>
              <a:rPr sz="2800" dirty="0"/>
              <a:t>.</a:t>
            </a:r>
          </a:p>
          <a:p>
            <a:pPr>
              <a:defRPr sz="2000">
                <a:solidFill>
                  <a:srgbClr val="000000"/>
                </a:solidFill>
              </a:defRPr>
            </a:pPr>
            <a:r>
              <a:rPr sz="2800" dirty="0"/>
              <a:t>• Program </a:t>
            </a:r>
            <a:r>
              <a:rPr sz="2800" dirty="0" err="1"/>
              <a:t>çıktıları</a:t>
            </a:r>
            <a:r>
              <a:rPr sz="2800" dirty="0"/>
              <a:t> </a:t>
            </a:r>
            <a:r>
              <a:rPr sz="2800" dirty="0" err="1"/>
              <a:t>olmadan</a:t>
            </a:r>
            <a:r>
              <a:rPr sz="2800" dirty="0"/>
              <a:t> </a:t>
            </a:r>
            <a:r>
              <a:rPr sz="2800" dirty="0" err="1"/>
              <a:t>ders</a:t>
            </a:r>
            <a:r>
              <a:rPr sz="2800" dirty="0"/>
              <a:t> </a:t>
            </a:r>
            <a:r>
              <a:rPr sz="2800" dirty="0" err="1"/>
              <a:t>çıktıları</a:t>
            </a:r>
            <a:r>
              <a:rPr sz="2800" dirty="0"/>
              <a:t> </a:t>
            </a:r>
            <a:r>
              <a:rPr sz="2800" dirty="0" err="1"/>
              <a:t>ve</a:t>
            </a:r>
            <a:r>
              <a:rPr sz="2800" dirty="0"/>
              <a:t> </a:t>
            </a:r>
            <a:r>
              <a:rPr sz="2800" dirty="0" err="1"/>
              <a:t>süreçler</a:t>
            </a:r>
            <a:r>
              <a:rPr sz="2800" dirty="0"/>
              <a:t> </a:t>
            </a:r>
            <a:r>
              <a:rPr sz="2800" dirty="0" err="1"/>
              <a:t>nesnel</a:t>
            </a:r>
            <a:r>
              <a:rPr sz="2800" dirty="0"/>
              <a:t> </a:t>
            </a:r>
            <a:r>
              <a:rPr sz="2800" dirty="0" err="1"/>
              <a:t>olmaz</a:t>
            </a:r>
            <a:r>
              <a:rPr sz="2800" dirty="0"/>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 name="TextBox 2"/>
          <p:cNvSpPr txBox="1"/>
          <p:nvPr/>
        </p:nvSpPr>
        <p:spPr>
          <a:xfrm>
            <a:off x="683536" y="1404007"/>
            <a:ext cx="10995433" cy="2923877"/>
          </a:xfrm>
          <a:prstGeom prst="rect">
            <a:avLst/>
          </a:prstGeom>
          <a:noFill/>
        </p:spPr>
        <p:txBody>
          <a:bodyPr wrap="square">
            <a:spAutoFit/>
          </a:bodyPr>
          <a:lstStyle/>
          <a:p>
            <a:r>
              <a:rPr lang="tr-TR" sz="3600" dirty="0" smtClean="0">
                <a:solidFill>
                  <a:srgbClr val="FF0000"/>
                </a:solidFill>
              </a:rPr>
              <a:t>Ders Öğrenme Çıktıları Nedir?</a:t>
            </a:r>
          </a:p>
          <a:p>
            <a:endParaRPr sz="3600" dirty="0">
              <a:solidFill>
                <a:srgbClr val="FF0000"/>
              </a:solidFill>
            </a:endParaRPr>
          </a:p>
          <a:p>
            <a:pPr>
              <a:defRPr sz="2000">
                <a:solidFill>
                  <a:srgbClr val="000000"/>
                </a:solidFill>
              </a:defRPr>
            </a:pPr>
            <a:r>
              <a:rPr dirty="0"/>
              <a:t>• </a:t>
            </a:r>
            <a:r>
              <a:rPr sz="2800" dirty="0" err="1"/>
              <a:t>Dersi</a:t>
            </a:r>
            <a:r>
              <a:rPr sz="2800" dirty="0"/>
              <a:t> </a:t>
            </a:r>
            <a:r>
              <a:rPr sz="2800" dirty="0" err="1"/>
              <a:t>gözlemlenebilir</a:t>
            </a:r>
            <a:r>
              <a:rPr sz="2800" dirty="0"/>
              <a:t>, </a:t>
            </a:r>
            <a:r>
              <a:rPr sz="2800" dirty="0" err="1"/>
              <a:t>ölçülebilir</a:t>
            </a:r>
            <a:r>
              <a:rPr sz="2800" dirty="0"/>
              <a:t> </a:t>
            </a:r>
            <a:r>
              <a:rPr sz="2800" dirty="0" err="1"/>
              <a:t>bilgi</a:t>
            </a:r>
            <a:r>
              <a:rPr sz="2800" dirty="0"/>
              <a:t>/</a:t>
            </a:r>
            <a:r>
              <a:rPr sz="2800" dirty="0" err="1"/>
              <a:t>beceri</a:t>
            </a:r>
            <a:r>
              <a:rPr sz="2800" dirty="0"/>
              <a:t>/</a:t>
            </a:r>
            <a:r>
              <a:rPr sz="2800" dirty="0" err="1"/>
              <a:t>yetkinliklerle</a:t>
            </a:r>
            <a:r>
              <a:rPr sz="2800" dirty="0"/>
              <a:t> </a:t>
            </a:r>
            <a:r>
              <a:rPr sz="2800" dirty="0" err="1"/>
              <a:t>tanımlar</a:t>
            </a:r>
            <a:r>
              <a:rPr sz="2800" dirty="0"/>
              <a:t>.</a:t>
            </a:r>
          </a:p>
          <a:p>
            <a:pPr>
              <a:defRPr sz="2000">
                <a:solidFill>
                  <a:srgbClr val="000000"/>
                </a:solidFill>
              </a:defRPr>
            </a:pPr>
            <a:r>
              <a:rPr sz="2800" dirty="0"/>
              <a:t>• </a:t>
            </a:r>
            <a:r>
              <a:rPr sz="2800" dirty="0" err="1"/>
              <a:t>Ders</a:t>
            </a:r>
            <a:r>
              <a:rPr sz="2800" dirty="0"/>
              <a:t> </a:t>
            </a:r>
            <a:r>
              <a:rPr sz="2800" dirty="0" err="1"/>
              <a:t>hedeflerini</a:t>
            </a:r>
            <a:r>
              <a:rPr sz="2800" dirty="0"/>
              <a:t> </a:t>
            </a:r>
            <a:r>
              <a:rPr sz="2800" dirty="0" err="1"/>
              <a:t>somut</a:t>
            </a:r>
            <a:r>
              <a:rPr sz="2800" dirty="0"/>
              <a:t> </a:t>
            </a:r>
            <a:r>
              <a:rPr sz="2800" dirty="0" err="1"/>
              <a:t>ve</a:t>
            </a:r>
            <a:r>
              <a:rPr sz="2800" dirty="0"/>
              <a:t> </a:t>
            </a:r>
            <a:r>
              <a:rPr sz="2800" dirty="0" err="1"/>
              <a:t>işlevsel</a:t>
            </a:r>
            <a:r>
              <a:rPr sz="2800" dirty="0"/>
              <a:t> hale </a:t>
            </a:r>
            <a:r>
              <a:rPr sz="2800" dirty="0" err="1"/>
              <a:t>getirir</a:t>
            </a:r>
            <a:r>
              <a:rPr sz="2800" dirty="0"/>
              <a:t>.</a:t>
            </a:r>
          </a:p>
          <a:p>
            <a:pPr>
              <a:defRPr sz="2000">
                <a:solidFill>
                  <a:srgbClr val="000000"/>
                </a:solidFill>
              </a:defRPr>
            </a:pPr>
            <a:r>
              <a:rPr sz="2800" dirty="0"/>
              <a:t>• Her </a:t>
            </a:r>
            <a:r>
              <a:rPr sz="2800" dirty="0" err="1"/>
              <a:t>ders</a:t>
            </a:r>
            <a:r>
              <a:rPr sz="2800" dirty="0"/>
              <a:t> </a:t>
            </a:r>
            <a:r>
              <a:rPr sz="2800" dirty="0" err="1"/>
              <a:t>çıktısı</a:t>
            </a:r>
            <a:r>
              <a:rPr sz="2800" dirty="0"/>
              <a:t> program </a:t>
            </a:r>
            <a:r>
              <a:rPr sz="2800" dirty="0" err="1"/>
              <a:t>çıktılarından</a:t>
            </a:r>
            <a:r>
              <a:rPr sz="2800" dirty="0"/>
              <a:t> </a:t>
            </a:r>
            <a:r>
              <a:rPr sz="2800" dirty="0" err="1"/>
              <a:t>daha</a:t>
            </a:r>
            <a:r>
              <a:rPr sz="2800" dirty="0"/>
              <a:t> </a:t>
            </a:r>
            <a:r>
              <a:rPr sz="2800" dirty="0" err="1"/>
              <a:t>dar</a:t>
            </a:r>
            <a:r>
              <a:rPr sz="2800" dirty="0"/>
              <a:t> </a:t>
            </a:r>
            <a:r>
              <a:rPr sz="2800" dirty="0" err="1"/>
              <a:t>kapsamlıdır</a:t>
            </a:r>
            <a:r>
              <a:rPr sz="2800" dirty="0"/>
              <a:t>.</a:t>
            </a:r>
          </a:p>
          <a:p>
            <a:pPr>
              <a:defRPr sz="2000">
                <a:solidFill>
                  <a:srgbClr val="000000"/>
                </a:solidFill>
              </a:defRPr>
            </a:pPr>
            <a:r>
              <a:rPr sz="2800" dirty="0"/>
              <a:t>• </a:t>
            </a:r>
            <a:r>
              <a:rPr sz="2800" dirty="0" err="1"/>
              <a:t>Ölçme</a:t>
            </a:r>
            <a:r>
              <a:rPr sz="2800" dirty="0"/>
              <a:t> </a:t>
            </a:r>
            <a:r>
              <a:rPr sz="2800" dirty="0" err="1"/>
              <a:t>ve</a:t>
            </a:r>
            <a:r>
              <a:rPr sz="2800" dirty="0"/>
              <a:t> </a:t>
            </a:r>
            <a:r>
              <a:rPr sz="2800" dirty="0" err="1"/>
              <a:t>değerlendirmeyi</a:t>
            </a:r>
            <a:r>
              <a:rPr sz="2800" dirty="0"/>
              <a:t> </a:t>
            </a:r>
            <a:r>
              <a:rPr sz="2800" dirty="0" err="1"/>
              <a:t>kolaylaştırır</a:t>
            </a:r>
            <a:r>
              <a:rPr sz="2800" dirty="0"/>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 name="TextBox 2"/>
          <p:cNvSpPr txBox="1"/>
          <p:nvPr/>
        </p:nvSpPr>
        <p:spPr>
          <a:xfrm>
            <a:off x="391886" y="1384090"/>
            <a:ext cx="11583107" cy="2492990"/>
          </a:xfrm>
          <a:prstGeom prst="rect">
            <a:avLst/>
          </a:prstGeom>
          <a:noFill/>
        </p:spPr>
        <p:txBody>
          <a:bodyPr wrap="none">
            <a:spAutoFit/>
          </a:bodyPr>
          <a:lstStyle/>
          <a:p>
            <a:r>
              <a:rPr lang="tr-TR" sz="3600" dirty="0" smtClean="0">
                <a:solidFill>
                  <a:srgbClr val="FF0000"/>
                </a:solidFill>
              </a:rPr>
              <a:t>Örnek Ders Öğrenme Çıktıları</a:t>
            </a:r>
          </a:p>
          <a:p>
            <a:endParaRPr sz="3600" dirty="0">
              <a:solidFill>
                <a:srgbClr val="FF0000"/>
              </a:solidFill>
            </a:endParaRPr>
          </a:p>
          <a:p>
            <a:pPr>
              <a:defRPr sz="2000">
                <a:solidFill>
                  <a:srgbClr val="000000"/>
                </a:solidFill>
              </a:defRPr>
            </a:pPr>
            <a:r>
              <a:rPr dirty="0"/>
              <a:t>• </a:t>
            </a:r>
            <a:r>
              <a:rPr sz="2800" dirty="0" err="1"/>
              <a:t>Bilimsel</a:t>
            </a:r>
            <a:r>
              <a:rPr sz="2800" dirty="0"/>
              <a:t> </a:t>
            </a:r>
            <a:r>
              <a:rPr sz="2800" dirty="0" err="1"/>
              <a:t>Yönetim</a:t>
            </a:r>
            <a:r>
              <a:rPr sz="2800" dirty="0"/>
              <a:t> </a:t>
            </a:r>
            <a:r>
              <a:rPr sz="2800" dirty="0" err="1"/>
              <a:t>Teorisinin</a:t>
            </a:r>
            <a:r>
              <a:rPr sz="2800" dirty="0"/>
              <a:t> </a:t>
            </a:r>
            <a:r>
              <a:rPr sz="2800" dirty="0" err="1"/>
              <a:t>temel</a:t>
            </a:r>
            <a:r>
              <a:rPr sz="2800" dirty="0"/>
              <a:t> </a:t>
            </a:r>
            <a:r>
              <a:rPr sz="2800" dirty="0" err="1"/>
              <a:t>önermelerini</a:t>
            </a:r>
            <a:r>
              <a:rPr sz="2800" dirty="0"/>
              <a:t> </a:t>
            </a:r>
            <a:r>
              <a:rPr sz="2800" dirty="0" err="1"/>
              <a:t>tanımlayabilme</a:t>
            </a:r>
            <a:r>
              <a:rPr sz="2800" dirty="0"/>
              <a:t>.</a:t>
            </a:r>
          </a:p>
          <a:p>
            <a:pPr>
              <a:defRPr sz="2000">
                <a:solidFill>
                  <a:srgbClr val="000000"/>
                </a:solidFill>
              </a:defRPr>
            </a:pPr>
            <a:r>
              <a:rPr sz="2800" dirty="0"/>
              <a:t>• </a:t>
            </a:r>
            <a:r>
              <a:rPr sz="2800" dirty="0" err="1"/>
              <a:t>Klasik</a:t>
            </a:r>
            <a:r>
              <a:rPr sz="2800" dirty="0"/>
              <a:t> </a:t>
            </a:r>
            <a:r>
              <a:rPr sz="2800" dirty="0" err="1"/>
              <a:t>yönetim</a:t>
            </a:r>
            <a:r>
              <a:rPr sz="2800" dirty="0"/>
              <a:t> </a:t>
            </a:r>
            <a:r>
              <a:rPr sz="2800" dirty="0" err="1"/>
              <a:t>teorisi</a:t>
            </a:r>
            <a:r>
              <a:rPr sz="2800" dirty="0"/>
              <a:t> </a:t>
            </a:r>
            <a:r>
              <a:rPr sz="2800" dirty="0" err="1"/>
              <a:t>ile</a:t>
            </a:r>
            <a:r>
              <a:rPr sz="2800" dirty="0"/>
              <a:t> </a:t>
            </a:r>
            <a:r>
              <a:rPr sz="2800" dirty="0" err="1"/>
              <a:t>insan</a:t>
            </a:r>
            <a:r>
              <a:rPr sz="2800" dirty="0"/>
              <a:t> </a:t>
            </a:r>
            <a:r>
              <a:rPr sz="2800" dirty="0" err="1"/>
              <a:t>ilişkileri</a:t>
            </a:r>
            <a:r>
              <a:rPr sz="2800" dirty="0"/>
              <a:t> </a:t>
            </a:r>
            <a:r>
              <a:rPr sz="2800" dirty="0" err="1"/>
              <a:t>teorisi</a:t>
            </a:r>
            <a:r>
              <a:rPr sz="2800" dirty="0"/>
              <a:t> </a:t>
            </a:r>
            <a:r>
              <a:rPr sz="2800" dirty="0" err="1"/>
              <a:t>arasındaki</a:t>
            </a:r>
            <a:r>
              <a:rPr sz="2800" dirty="0"/>
              <a:t> </a:t>
            </a:r>
            <a:r>
              <a:rPr sz="2800" dirty="0" err="1"/>
              <a:t>farkları</a:t>
            </a:r>
            <a:r>
              <a:rPr sz="2800" dirty="0"/>
              <a:t> </a:t>
            </a:r>
            <a:r>
              <a:rPr sz="2800" dirty="0" err="1"/>
              <a:t>tartışabilme</a:t>
            </a:r>
            <a:r>
              <a:rPr sz="2800" dirty="0"/>
              <a:t>.</a:t>
            </a:r>
          </a:p>
          <a:p>
            <a:pPr>
              <a:defRPr sz="2000">
                <a:solidFill>
                  <a:srgbClr val="000000"/>
                </a:solidFill>
              </a:defRPr>
            </a:pPr>
            <a:r>
              <a:rPr sz="2800" dirty="0"/>
              <a:t>• </a:t>
            </a:r>
            <a:r>
              <a:rPr sz="2800" dirty="0" err="1"/>
              <a:t>Temel</a:t>
            </a:r>
            <a:r>
              <a:rPr sz="2800" dirty="0"/>
              <a:t> </a:t>
            </a:r>
            <a:r>
              <a:rPr sz="2800" dirty="0" err="1"/>
              <a:t>yönetim</a:t>
            </a:r>
            <a:r>
              <a:rPr sz="2800" dirty="0"/>
              <a:t> </a:t>
            </a:r>
            <a:r>
              <a:rPr sz="2800" dirty="0" err="1"/>
              <a:t>teorilerinin</a:t>
            </a:r>
            <a:r>
              <a:rPr sz="2800" dirty="0"/>
              <a:t> </a:t>
            </a:r>
            <a:r>
              <a:rPr sz="2800" dirty="0" err="1"/>
              <a:t>savunucularını</a:t>
            </a:r>
            <a:r>
              <a:rPr sz="2800" dirty="0"/>
              <a:t> </a:t>
            </a:r>
            <a:r>
              <a:rPr sz="2800" dirty="0" err="1"/>
              <a:t>kavramlarla</a:t>
            </a:r>
            <a:r>
              <a:rPr sz="2800" dirty="0"/>
              <a:t> </a:t>
            </a:r>
            <a:r>
              <a:rPr sz="2800" dirty="0" err="1"/>
              <a:t>eşleştirebilme</a:t>
            </a:r>
            <a:r>
              <a:rPr dirty="0"/>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2550" y="332679"/>
            <a:ext cx="11862900" cy="627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smtClean="0">
                <a:ln>
                  <a:noFill/>
                </a:ln>
                <a:solidFill>
                  <a:srgbClr val="FF0000"/>
                </a:solidFill>
                <a:effectLst/>
                <a:cs typeface="Arial" panose="020B0604020202020204" pitchFamily="34" charset="0"/>
              </a:rPr>
              <a:t>Öğrenim Kazanımlarına Göre Soru Yazmak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36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tr-TR" altLang="tr-TR" sz="2200" b="0" i="0" u="none" strike="noStrike" cap="none" normalizeH="0" baseline="0" dirty="0" smtClean="0">
                <a:ln>
                  <a:noFill/>
                </a:ln>
                <a:solidFill>
                  <a:srgbClr val="222222"/>
                </a:solidFill>
                <a:effectLst/>
                <a:cs typeface="Arial" panose="020B0604020202020204" pitchFamily="34" charset="0"/>
              </a:rPr>
              <a:t>Ölçme-değerlendirme sürecinin en kritik adımlarından biridir. Çünkü her soru, doğrudan belirlenen kazanımı ölçmeyi hedeflemelidir. </a:t>
            </a:r>
          </a:p>
          <a:p>
            <a:pPr marL="457200" lvl="0" indent="-457200" defTabSz="914400" eaLnBrk="0" fontAlgn="base" hangingPunct="0">
              <a:spcBef>
                <a:spcPct val="0"/>
              </a:spcBef>
              <a:spcAft>
                <a:spcPct val="0"/>
              </a:spcAft>
              <a:buAutoNum type="arabicPeriod"/>
            </a:pPr>
            <a:r>
              <a:rPr lang="tr-TR" altLang="tr-TR" sz="2200" b="1" dirty="0" smtClean="0">
                <a:solidFill>
                  <a:srgbClr val="002774"/>
                </a:solidFill>
                <a:cs typeface="Arial" panose="020B0604020202020204" pitchFamily="34" charset="0"/>
              </a:rPr>
              <a:t>Kazanımı </a:t>
            </a:r>
            <a:r>
              <a:rPr lang="tr-TR" altLang="tr-TR" sz="2200" b="1" dirty="0">
                <a:solidFill>
                  <a:srgbClr val="002774"/>
                </a:solidFill>
                <a:cs typeface="Arial" panose="020B0604020202020204" pitchFamily="34" charset="0"/>
              </a:rPr>
              <a:t>Analiz </a:t>
            </a:r>
            <a:r>
              <a:rPr lang="tr-TR" altLang="tr-TR" sz="2200" b="1" dirty="0" smtClean="0">
                <a:solidFill>
                  <a:srgbClr val="002774"/>
                </a:solidFill>
                <a:cs typeface="Arial" panose="020B0604020202020204" pitchFamily="34" charset="0"/>
              </a:rPr>
              <a:t>Etme</a:t>
            </a:r>
            <a:endParaRPr lang="tr-TR" altLang="tr-TR" sz="2200" b="1" dirty="0">
              <a:solidFill>
                <a:srgbClr val="002774"/>
              </a:solidFill>
              <a:cs typeface="Arial" panose="020B0604020202020204" pitchFamily="34" charset="0"/>
            </a:endParaRPr>
          </a:p>
          <a:p>
            <a:pPr lvl="0" defTabSz="914400" eaLnBrk="0" fontAlgn="base" hangingPunct="0">
              <a:spcBef>
                <a:spcPct val="0"/>
              </a:spcBef>
              <a:spcAft>
                <a:spcPct val="0"/>
              </a:spcAft>
            </a:pPr>
            <a:r>
              <a:rPr lang="tr-TR" altLang="tr-TR" sz="2200" dirty="0">
                <a:solidFill>
                  <a:srgbClr val="222222"/>
                </a:solidFill>
                <a:cs typeface="Arial" panose="020B0604020202020204" pitchFamily="34" charset="0"/>
              </a:rPr>
              <a:t>Önce kazanımın </a:t>
            </a:r>
            <a:r>
              <a:rPr lang="tr-TR" altLang="tr-TR" sz="2200" b="1" dirty="0">
                <a:solidFill>
                  <a:srgbClr val="222222"/>
                </a:solidFill>
                <a:cs typeface="Arial" panose="020B0604020202020204" pitchFamily="34" charset="0"/>
              </a:rPr>
              <a:t>bilişsel düzeyini</a:t>
            </a:r>
            <a:r>
              <a:rPr lang="tr-TR" altLang="tr-TR" sz="2200" dirty="0">
                <a:solidFill>
                  <a:srgbClr val="222222"/>
                </a:solidFill>
                <a:cs typeface="Arial" panose="020B0604020202020204" pitchFamily="34" charset="0"/>
              </a:rPr>
              <a:t> belirlemek gerekir. (</a:t>
            </a:r>
            <a:r>
              <a:rPr lang="tr-TR" altLang="tr-TR" sz="2200" dirty="0" err="1">
                <a:solidFill>
                  <a:srgbClr val="222222"/>
                </a:solidFill>
                <a:cs typeface="Arial" panose="020B0604020202020204" pitchFamily="34" charset="0"/>
              </a:rPr>
              <a:t>Bloom</a:t>
            </a:r>
            <a:r>
              <a:rPr lang="tr-TR" altLang="tr-TR" sz="2200" dirty="0">
                <a:solidFill>
                  <a:srgbClr val="222222"/>
                </a:solidFill>
                <a:cs typeface="Arial" panose="020B0604020202020204" pitchFamily="34" charset="0"/>
              </a:rPr>
              <a:t> Taksonomisi burada çok işlevseldir.)</a:t>
            </a:r>
            <a:br>
              <a:rPr lang="tr-TR" altLang="tr-TR" sz="2200" dirty="0">
                <a:solidFill>
                  <a:srgbClr val="222222"/>
                </a:solidFill>
                <a:cs typeface="Arial" panose="020B0604020202020204" pitchFamily="34" charset="0"/>
              </a:rPr>
            </a:br>
            <a:r>
              <a:rPr lang="tr-TR" altLang="tr-TR" sz="2200" dirty="0">
                <a:solidFill>
                  <a:srgbClr val="222222"/>
                </a:solidFill>
                <a:cs typeface="Arial" panose="020B0604020202020204" pitchFamily="34" charset="0"/>
              </a:rPr>
              <a:t>Örnek:</a:t>
            </a:r>
            <a:endParaRPr lang="tr-TR" altLang="tr-TR" sz="2200" dirty="0"/>
          </a:p>
          <a:p>
            <a:pPr lvl="0" defTabSz="914400" eaLnBrk="0" fontAlgn="base" hangingPunct="0">
              <a:spcBef>
                <a:spcPct val="0"/>
              </a:spcBef>
              <a:spcAft>
                <a:spcPct val="0"/>
              </a:spcAft>
              <a:buFontTx/>
              <a:buChar char="•"/>
            </a:pPr>
            <a:r>
              <a:rPr lang="tr-TR" altLang="tr-TR" sz="2200" b="1" dirty="0">
                <a:solidFill>
                  <a:srgbClr val="222222"/>
                </a:solidFill>
                <a:cs typeface="Arial" panose="020B0604020202020204" pitchFamily="34" charset="0"/>
              </a:rPr>
              <a:t>Bilgi</a:t>
            </a:r>
            <a:r>
              <a:rPr lang="tr-TR" altLang="tr-TR" sz="2200" dirty="0">
                <a:solidFill>
                  <a:srgbClr val="222222"/>
                </a:solidFill>
                <a:cs typeface="Arial" panose="020B0604020202020204" pitchFamily="34" charset="0"/>
              </a:rPr>
              <a:t>: “Tanımlar, listeler, hatırlar”</a:t>
            </a:r>
          </a:p>
          <a:p>
            <a:pPr lvl="0" defTabSz="914400" eaLnBrk="0" fontAlgn="base" hangingPunct="0">
              <a:spcBef>
                <a:spcPct val="0"/>
              </a:spcBef>
              <a:spcAft>
                <a:spcPct val="0"/>
              </a:spcAft>
              <a:buFontTx/>
              <a:buChar char="•"/>
            </a:pPr>
            <a:r>
              <a:rPr lang="tr-TR" altLang="tr-TR" sz="2200" b="1" dirty="0">
                <a:solidFill>
                  <a:srgbClr val="222222"/>
                </a:solidFill>
                <a:cs typeface="Arial" panose="020B0604020202020204" pitchFamily="34" charset="0"/>
              </a:rPr>
              <a:t>Kavrama</a:t>
            </a:r>
            <a:r>
              <a:rPr lang="tr-TR" altLang="tr-TR" sz="2200" dirty="0">
                <a:solidFill>
                  <a:srgbClr val="222222"/>
                </a:solidFill>
                <a:cs typeface="Arial" panose="020B0604020202020204" pitchFamily="34" charset="0"/>
              </a:rPr>
              <a:t>: “Açıklar, örnek verir, özetler”</a:t>
            </a:r>
          </a:p>
          <a:p>
            <a:pPr lvl="0" defTabSz="914400" eaLnBrk="0" fontAlgn="base" hangingPunct="0">
              <a:spcBef>
                <a:spcPct val="0"/>
              </a:spcBef>
              <a:spcAft>
                <a:spcPct val="0"/>
              </a:spcAft>
              <a:buFontTx/>
              <a:buChar char="•"/>
            </a:pPr>
            <a:r>
              <a:rPr lang="tr-TR" altLang="tr-TR" sz="2200" b="1" dirty="0">
                <a:solidFill>
                  <a:srgbClr val="222222"/>
                </a:solidFill>
                <a:cs typeface="Arial" panose="020B0604020202020204" pitchFamily="34" charset="0"/>
              </a:rPr>
              <a:t>Uygulama</a:t>
            </a:r>
            <a:r>
              <a:rPr lang="tr-TR" altLang="tr-TR" sz="2200" dirty="0">
                <a:solidFill>
                  <a:srgbClr val="222222"/>
                </a:solidFill>
                <a:cs typeface="Arial" panose="020B0604020202020204" pitchFamily="34" charset="0"/>
              </a:rPr>
              <a:t>: “Kullanır, çözer, hesaplar”</a:t>
            </a:r>
          </a:p>
          <a:p>
            <a:pPr lvl="0" defTabSz="914400" eaLnBrk="0" fontAlgn="base" hangingPunct="0">
              <a:spcBef>
                <a:spcPct val="0"/>
              </a:spcBef>
              <a:spcAft>
                <a:spcPct val="0"/>
              </a:spcAft>
              <a:buFontTx/>
              <a:buChar char="•"/>
            </a:pPr>
            <a:r>
              <a:rPr lang="tr-TR" altLang="tr-TR" sz="2200" b="1" dirty="0">
                <a:solidFill>
                  <a:srgbClr val="222222"/>
                </a:solidFill>
                <a:cs typeface="Arial" panose="020B0604020202020204" pitchFamily="34" charset="0"/>
              </a:rPr>
              <a:t>Analiz</a:t>
            </a:r>
            <a:r>
              <a:rPr lang="tr-TR" altLang="tr-TR" sz="2200" dirty="0">
                <a:solidFill>
                  <a:srgbClr val="222222"/>
                </a:solidFill>
                <a:cs typeface="Arial" panose="020B0604020202020204" pitchFamily="34" charset="0"/>
              </a:rPr>
              <a:t>: “Karşılaştırır, ayırır, ilişkilendirir”</a:t>
            </a:r>
          </a:p>
          <a:p>
            <a:pPr lvl="0" defTabSz="914400" eaLnBrk="0" fontAlgn="base" hangingPunct="0">
              <a:spcBef>
                <a:spcPct val="0"/>
              </a:spcBef>
              <a:spcAft>
                <a:spcPct val="0"/>
              </a:spcAft>
              <a:buFontTx/>
              <a:buChar char="•"/>
            </a:pPr>
            <a:r>
              <a:rPr lang="tr-TR" altLang="tr-TR" sz="2200" b="1" dirty="0">
                <a:solidFill>
                  <a:srgbClr val="222222"/>
                </a:solidFill>
                <a:cs typeface="Arial" panose="020B0604020202020204" pitchFamily="34" charset="0"/>
              </a:rPr>
              <a:t>Sentez/Yaratma</a:t>
            </a:r>
            <a:r>
              <a:rPr lang="tr-TR" altLang="tr-TR" sz="2200" dirty="0">
                <a:solidFill>
                  <a:srgbClr val="222222"/>
                </a:solidFill>
                <a:cs typeface="Arial" panose="020B0604020202020204" pitchFamily="34" charset="0"/>
              </a:rPr>
              <a:t>: “Tasarlayarak yeni ürün ortaya koyar”</a:t>
            </a:r>
          </a:p>
          <a:p>
            <a:pPr lvl="0" defTabSz="914400" eaLnBrk="0" fontAlgn="base" hangingPunct="0">
              <a:spcBef>
                <a:spcPct val="0"/>
              </a:spcBef>
              <a:spcAft>
                <a:spcPct val="0"/>
              </a:spcAft>
              <a:buFontTx/>
              <a:buChar char="•"/>
            </a:pPr>
            <a:r>
              <a:rPr lang="tr-TR" altLang="tr-TR" sz="2200" b="1" dirty="0">
                <a:solidFill>
                  <a:srgbClr val="222222"/>
                </a:solidFill>
                <a:cs typeface="Arial" panose="020B0604020202020204" pitchFamily="34" charset="0"/>
              </a:rPr>
              <a:t>Değerlendirme</a:t>
            </a:r>
            <a:r>
              <a:rPr lang="tr-TR" altLang="tr-TR" sz="2200" dirty="0">
                <a:solidFill>
                  <a:srgbClr val="222222"/>
                </a:solidFill>
                <a:cs typeface="Arial" panose="020B0604020202020204" pitchFamily="34" charset="0"/>
              </a:rPr>
              <a:t>: “Yorumlar, eleştirir, savunur</a:t>
            </a:r>
            <a:r>
              <a:rPr lang="tr-TR" altLang="tr-TR" sz="2200" dirty="0" smtClean="0">
                <a:solidFill>
                  <a:srgbClr val="222222"/>
                </a:solidFill>
                <a:cs typeface="Arial" panose="020B0604020202020204" pitchFamily="34" charset="0"/>
              </a:rPr>
              <a:t>”</a:t>
            </a:r>
          </a:p>
          <a:p>
            <a:pPr defTabSz="914400" eaLnBrk="0" fontAlgn="base" hangingPunct="0">
              <a:spcBef>
                <a:spcPct val="0"/>
              </a:spcBef>
              <a:spcAft>
                <a:spcPct val="0"/>
              </a:spcAft>
            </a:pPr>
            <a:r>
              <a:rPr lang="tr-TR" altLang="tr-TR" sz="2200" b="1" dirty="0">
                <a:solidFill>
                  <a:srgbClr val="002774"/>
                </a:solidFill>
                <a:cs typeface="Arial" panose="020B0604020202020204" pitchFamily="34" charset="0"/>
              </a:rPr>
              <a:t>2. Ölçme Amacına Göre Soru Tipi </a:t>
            </a:r>
            <a:r>
              <a:rPr lang="tr-TR" altLang="tr-TR" sz="2200" b="1" dirty="0" smtClean="0">
                <a:solidFill>
                  <a:srgbClr val="002774"/>
                </a:solidFill>
                <a:cs typeface="Arial" panose="020B0604020202020204" pitchFamily="34" charset="0"/>
              </a:rPr>
              <a:t>Belirleme</a:t>
            </a:r>
            <a:endParaRPr lang="tr-TR" altLang="tr-TR" sz="2200" b="1" dirty="0">
              <a:solidFill>
                <a:srgbClr val="002774"/>
              </a:solidFill>
              <a:cs typeface="Arial" panose="020B0604020202020204" pitchFamily="34" charset="0"/>
            </a:endParaRPr>
          </a:p>
          <a:p>
            <a:pPr defTabSz="914400" eaLnBrk="0" fontAlgn="base" hangingPunct="0">
              <a:spcBef>
                <a:spcPct val="0"/>
              </a:spcBef>
              <a:spcAft>
                <a:spcPct val="0"/>
              </a:spcAft>
              <a:buFontTx/>
              <a:buChar char="•"/>
            </a:pPr>
            <a:r>
              <a:rPr lang="tr-TR" altLang="tr-TR" sz="2200" dirty="0">
                <a:solidFill>
                  <a:srgbClr val="222222"/>
                </a:solidFill>
                <a:cs typeface="Arial" panose="020B0604020202020204" pitchFamily="34" charset="0"/>
              </a:rPr>
              <a:t>Bilgi – Kavrama: Çoktan seçmeli, doğru–yanlış, eşleştirme, kısa cevaplı.</a:t>
            </a:r>
          </a:p>
          <a:p>
            <a:pPr defTabSz="914400" eaLnBrk="0" fontAlgn="base" hangingPunct="0">
              <a:spcBef>
                <a:spcPct val="0"/>
              </a:spcBef>
              <a:spcAft>
                <a:spcPct val="0"/>
              </a:spcAft>
              <a:buFontTx/>
              <a:buChar char="•"/>
            </a:pPr>
            <a:r>
              <a:rPr lang="tr-TR" altLang="tr-TR" sz="2200" dirty="0">
                <a:solidFill>
                  <a:srgbClr val="222222"/>
                </a:solidFill>
                <a:cs typeface="Arial" panose="020B0604020202020204" pitchFamily="34" charset="0"/>
              </a:rPr>
              <a:t>Uygulama – Analiz: Problem çözme, açık uçlu sorular, vaka analizi.</a:t>
            </a:r>
          </a:p>
          <a:p>
            <a:pPr defTabSz="914400" eaLnBrk="0" fontAlgn="base" hangingPunct="0">
              <a:spcBef>
                <a:spcPct val="0"/>
              </a:spcBef>
              <a:spcAft>
                <a:spcPct val="0"/>
              </a:spcAft>
              <a:buFontTx/>
              <a:buChar char="•"/>
            </a:pPr>
            <a:r>
              <a:rPr lang="tr-TR" altLang="tr-TR" sz="2200" dirty="0">
                <a:solidFill>
                  <a:srgbClr val="222222"/>
                </a:solidFill>
                <a:cs typeface="Arial" panose="020B0604020202020204" pitchFamily="34" charset="0"/>
              </a:rPr>
              <a:t>Sentez – Değerlendirme: Proje ödevi, tartışma soruları, yazılı kompozisyon, performans görevi</a:t>
            </a:r>
            <a:r>
              <a:rPr lang="tr-TR" altLang="tr-TR" sz="2200" dirty="0" smtClean="0">
                <a:solidFill>
                  <a:srgbClr val="222222"/>
                </a:solidFill>
                <a:cs typeface="Arial" panose="020B0604020202020204" pitchFamily="34" charset="0"/>
              </a:rPr>
              <a:t>.</a:t>
            </a:r>
            <a:endParaRPr lang="tr-TR" altLang="tr-TR" sz="2200" dirty="0">
              <a:solidFill>
                <a:srgbClr val="222222"/>
              </a:solidFill>
              <a:cs typeface="Arial" panose="020B060402020202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1540" y="159489"/>
            <a:ext cx="1409948" cy="1297172"/>
          </a:xfrm>
          <a:prstGeom prst="rect">
            <a:avLst/>
          </a:prstGeom>
        </p:spPr>
      </p:pic>
    </p:spTree>
    <p:extLst>
      <p:ext uri="{BB962C8B-B14F-4D97-AF65-F5344CB8AC3E}">
        <p14:creationId xmlns:p14="http://schemas.microsoft.com/office/powerpoint/2010/main" val="3321606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3320" y="512295"/>
            <a:ext cx="11757276" cy="5663089"/>
          </a:xfrm>
          <a:prstGeom prst="rect">
            <a:avLst/>
          </a:prstGeom>
        </p:spPr>
        <p:txBody>
          <a:bodyPr wrap="square">
            <a:spAutoFit/>
          </a:bodyPr>
          <a:lstStyle/>
          <a:p>
            <a:pPr lvl="0"/>
            <a:r>
              <a:rPr lang="tr-TR" altLang="tr-TR" sz="3600" dirty="0" smtClean="0">
                <a:solidFill>
                  <a:srgbClr val="FF0000"/>
                </a:solidFill>
                <a:cs typeface="Arial" panose="020B0604020202020204" pitchFamily="34" charset="0"/>
              </a:rPr>
              <a:t>Öğrenim </a:t>
            </a:r>
            <a:r>
              <a:rPr lang="tr-TR" altLang="tr-TR" sz="3600" dirty="0">
                <a:solidFill>
                  <a:srgbClr val="FF0000"/>
                </a:solidFill>
                <a:cs typeface="Arial" panose="020B0604020202020204" pitchFamily="34" charset="0"/>
              </a:rPr>
              <a:t>Kazanımlarına Göre Soru Yazmak</a:t>
            </a:r>
          </a:p>
          <a:p>
            <a:endParaRPr lang="tr-TR" b="1" dirty="0" smtClean="0">
              <a:solidFill>
                <a:srgbClr val="222222"/>
              </a:solidFill>
              <a:latin typeface="Arial" panose="020B0604020202020204" pitchFamily="34" charset="0"/>
            </a:endParaRPr>
          </a:p>
          <a:p>
            <a:r>
              <a:rPr lang="tr-TR" sz="2200" b="1" dirty="0" smtClean="0">
                <a:solidFill>
                  <a:srgbClr val="002774"/>
                </a:solidFill>
                <a:latin typeface="Arial" panose="020B0604020202020204" pitchFamily="34" charset="0"/>
              </a:rPr>
              <a:t>3</a:t>
            </a:r>
            <a:r>
              <a:rPr lang="tr-TR" sz="2200" b="1" dirty="0">
                <a:solidFill>
                  <a:srgbClr val="002774"/>
                </a:solidFill>
                <a:latin typeface="Arial" panose="020B0604020202020204" pitchFamily="34" charset="0"/>
              </a:rPr>
              <a:t>. Kazanım–Soru Örneği </a:t>
            </a:r>
            <a:r>
              <a:rPr lang="tr-TR" sz="2200" b="1" dirty="0" smtClean="0">
                <a:solidFill>
                  <a:srgbClr val="002774"/>
                </a:solidFill>
                <a:latin typeface="Arial" panose="020B0604020202020204" pitchFamily="34" charset="0"/>
              </a:rPr>
              <a:t>Eşleştirmesi</a:t>
            </a:r>
          </a:p>
          <a:p>
            <a:endParaRPr lang="tr-TR" sz="2200" b="1" dirty="0">
              <a:solidFill>
                <a:srgbClr val="002774"/>
              </a:solidFill>
              <a:latin typeface="Arial" panose="020B0604020202020204" pitchFamily="34" charset="0"/>
            </a:endParaRPr>
          </a:p>
          <a:p>
            <a:r>
              <a:rPr lang="tr-TR" sz="2200" b="1" dirty="0">
                <a:solidFill>
                  <a:srgbClr val="222222"/>
                </a:solidFill>
                <a:latin typeface="Arial" panose="020B0604020202020204" pitchFamily="34" charset="0"/>
              </a:rPr>
              <a:t>Kazanım: “Öğrenci, elektrik devresinin temel elemanlarını tanımlar.”</a:t>
            </a:r>
          </a:p>
          <a:p>
            <a:pPr>
              <a:buFont typeface="Arial" panose="020B0604020202020204" pitchFamily="34" charset="0"/>
              <a:buChar char="•"/>
            </a:pPr>
            <a:r>
              <a:rPr lang="tr-TR" sz="2200" dirty="0">
                <a:solidFill>
                  <a:srgbClr val="222222"/>
                </a:solidFill>
                <a:latin typeface="Arial" panose="020B0604020202020204" pitchFamily="34" charset="0"/>
              </a:rPr>
              <a:t>Soru: </a:t>
            </a:r>
            <a:r>
              <a:rPr lang="tr-TR" sz="2200" i="1" dirty="0">
                <a:solidFill>
                  <a:srgbClr val="222222"/>
                </a:solidFill>
                <a:latin typeface="Arial" panose="020B0604020202020204" pitchFamily="34" charset="0"/>
              </a:rPr>
              <a:t>“Aşağıdakilerden hangisi bir elektrik devresi elemanı değildir?”</a:t>
            </a:r>
            <a:r>
              <a:rPr lang="tr-TR" sz="2200" dirty="0">
                <a:solidFill>
                  <a:srgbClr val="222222"/>
                </a:solidFill>
                <a:latin typeface="Arial" panose="020B0604020202020204" pitchFamily="34" charset="0"/>
              </a:rPr>
              <a:t> (Çoktan seçmeli, bilgi düzeyi).</a:t>
            </a:r>
          </a:p>
          <a:p>
            <a:r>
              <a:rPr lang="tr-TR" sz="2200" b="1" dirty="0">
                <a:solidFill>
                  <a:srgbClr val="222222"/>
                </a:solidFill>
                <a:latin typeface="Arial" panose="020B0604020202020204" pitchFamily="34" charset="0"/>
              </a:rPr>
              <a:t>Kazanım: “Öğrenci, basit bir elektrik devresi kurar.”</a:t>
            </a:r>
          </a:p>
          <a:p>
            <a:pPr>
              <a:buFont typeface="Arial" panose="020B0604020202020204" pitchFamily="34" charset="0"/>
              <a:buChar char="•"/>
            </a:pPr>
            <a:r>
              <a:rPr lang="tr-TR" sz="2200" dirty="0">
                <a:solidFill>
                  <a:srgbClr val="222222"/>
                </a:solidFill>
                <a:latin typeface="Arial" panose="020B0604020202020204" pitchFamily="34" charset="0"/>
              </a:rPr>
              <a:t>Soru: </a:t>
            </a:r>
            <a:r>
              <a:rPr lang="tr-TR" sz="2200" i="1" dirty="0">
                <a:solidFill>
                  <a:srgbClr val="222222"/>
                </a:solidFill>
                <a:latin typeface="Arial" panose="020B0604020202020204" pitchFamily="34" charset="0"/>
              </a:rPr>
              <a:t>“Size verilen pil, anahtar ve ampul ile devreyi kurarak ışığı yakınız.”</a:t>
            </a:r>
            <a:r>
              <a:rPr lang="tr-TR" sz="2200" dirty="0">
                <a:solidFill>
                  <a:srgbClr val="222222"/>
                </a:solidFill>
                <a:latin typeface="Arial" panose="020B0604020202020204" pitchFamily="34" charset="0"/>
              </a:rPr>
              <a:t> (Uygulama düzeyi, performans).</a:t>
            </a:r>
          </a:p>
          <a:p>
            <a:r>
              <a:rPr lang="tr-TR" sz="2200" b="1" dirty="0">
                <a:solidFill>
                  <a:srgbClr val="222222"/>
                </a:solidFill>
                <a:latin typeface="Arial" panose="020B0604020202020204" pitchFamily="34" charset="0"/>
              </a:rPr>
              <a:t>Kazanım: “Öğrenci, iki farklı enerji kaynağını karşılaştırır.”</a:t>
            </a:r>
          </a:p>
          <a:p>
            <a:pPr>
              <a:buFont typeface="Arial" panose="020B0604020202020204" pitchFamily="34" charset="0"/>
              <a:buChar char="•"/>
            </a:pPr>
            <a:r>
              <a:rPr lang="tr-TR" sz="2200" dirty="0">
                <a:solidFill>
                  <a:srgbClr val="222222"/>
                </a:solidFill>
                <a:latin typeface="Arial" panose="020B0604020202020204" pitchFamily="34" charset="0"/>
              </a:rPr>
              <a:t>Soru: </a:t>
            </a:r>
            <a:r>
              <a:rPr lang="tr-TR" sz="2200" i="1" dirty="0">
                <a:solidFill>
                  <a:srgbClr val="222222"/>
                </a:solidFill>
                <a:latin typeface="Arial" panose="020B0604020202020204" pitchFamily="34" charset="0"/>
              </a:rPr>
              <a:t>“Rüzgar enerjisi ile güneş enerjisinin avantaj ve dezavantajlarını yazınız.”</a:t>
            </a:r>
            <a:r>
              <a:rPr lang="tr-TR" sz="2200" dirty="0">
                <a:solidFill>
                  <a:srgbClr val="222222"/>
                </a:solidFill>
                <a:latin typeface="Arial" panose="020B0604020202020204" pitchFamily="34" charset="0"/>
              </a:rPr>
              <a:t> (Analiz düzeyi, açık uçlu).</a:t>
            </a:r>
          </a:p>
          <a:p>
            <a:r>
              <a:rPr lang="tr-TR" sz="2200" b="1" dirty="0">
                <a:solidFill>
                  <a:srgbClr val="222222"/>
                </a:solidFill>
                <a:latin typeface="Arial" panose="020B0604020202020204" pitchFamily="34" charset="0"/>
              </a:rPr>
              <a:t>Kazanım: “Öğrenci, çevre dostu bir enerji kaynağı için tasarım önerisi geliştirir.”</a:t>
            </a:r>
          </a:p>
          <a:p>
            <a:pPr>
              <a:buFont typeface="Arial" panose="020B0604020202020204" pitchFamily="34" charset="0"/>
              <a:buChar char="•"/>
            </a:pPr>
            <a:r>
              <a:rPr lang="tr-TR" sz="2200" dirty="0">
                <a:solidFill>
                  <a:srgbClr val="222222"/>
                </a:solidFill>
                <a:latin typeface="Arial" panose="020B0604020202020204" pitchFamily="34" charset="0"/>
              </a:rPr>
              <a:t>Soru: </a:t>
            </a:r>
            <a:r>
              <a:rPr lang="tr-TR" sz="2200" i="1" dirty="0">
                <a:solidFill>
                  <a:srgbClr val="222222"/>
                </a:solidFill>
                <a:latin typeface="Arial" panose="020B0604020202020204" pitchFamily="34" charset="0"/>
              </a:rPr>
              <a:t>“Günlük hayatta kullanılabilecek çevreci bir enerji çözümü tasarlayınız. Çizim veya yazı ile açıklayınız.”</a:t>
            </a:r>
            <a:r>
              <a:rPr lang="tr-TR" sz="2200" dirty="0">
                <a:solidFill>
                  <a:srgbClr val="222222"/>
                </a:solidFill>
                <a:latin typeface="Arial" panose="020B0604020202020204" pitchFamily="34" charset="0"/>
              </a:rPr>
              <a:t> (Sentez düzeyi).</a:t>
            </a:r>
            <a:endParaRPr lang="tr-TR" sz="2200" b="0" i="0" dirty="0">
              <a:solidFill>
                <a:srgbClr val="222222"/>
              </a:solidFill>
              <a:effectLst/>
              <a:latin typeface="Arial" panose="020B060402020202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215" y="414670"/>
            <a:ext cx="1409948" cy="1297172"/>
          </a:xfrm>
          <a:prstGeom prst="rect">
            <a:avLst/>
          </a:prstGeom>
        </p:spPr>
      </p:pic>
    </p:spTree>
    <p:extLst>
      <p:ext uri="{BB962C8B-B14F-4D97-AF65-F5344CB8AC3E}">
        <p14:creationId xmlns:p14="http://schemas.microsoft.com/office/powerpoint/2010/main" val="34313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5922" y="437680"/>
            <a:ext cx="10512862" cy="1325563"/>
          </a:xfrm>
        </p:spPr>
        <p:txBody>
          <a:bodyPr>
            <a:normAutofit/>
          </a:bodyPr>
          <a:lstStyle/>
          <a:p>
            <a:pPr marL="180975"/>
            <a:r>
              <a:rPr lang="tr-TR" sz="3200" dirty="0" smtClean="0">
                <a:solidFill>
                  <a:srgbClr val="FF0000"/>
                </a:solidFill>
                <a:latin typeface="Calibri "/>
              </a:rPr>
              <a:t>Bilgi </a:t>
            </a:r>
            <a:r>
              <a:rPr lang="tr-TR" sz="3200" dirty="0">
                <a:solidFill>
                  <a:srgbClr val="FF0000"/>
                </a:solidFill>
                <a:latin typeface="Calibri "/>
              </a:rPr>
              <a:t>Paketi &amp; Ders Kataloğumuzda Yer Alan Bölümler </a:t>
            </a:r>
          </a:p>
        </p:txBody>
      </p:sp>
      <p:sp>
        <p:nvSpPr>
          <p:cNvPr id="6" name="Dikdörtgen 5"/>
          <p:cNvSpPr/>
          <p:nvPr/>
        </p:nvSpPr>
        <p:spPr>
          <a:xfrm>
            <a:off x="648586" y="1307805"/>
            <a:ext cx="11211454" cy="1754326"/>
          </a:xfrm>
          <a:prstGeom prst="rect">
            <a:avLst/>
          </a:prstGeom>
        </p:spPr>
        <p:txBody>
          <a:bodyPr wrap="square">
            <a:spAutoFit/>
          </a:bodyPr>
          <a:lstStyle/>
          <a:p>
            <a:r>
              <a:rPr lang="tr-TR" sz="2200" dirty="0" smtClean="0"/>
              <a:t>Genel tanıtım başlığı altında «1. Programın kısa geçmişi» adlı bölüm detaylı olarak doldurulmalı, örneğin, </a:t>
            </a:r>
            <a:r>
              <a:rPr lang="tr-TR" sz="2200" u="sng" dirty="0" smtClean="0"/>
              <a:t>programın ilk kez hangi yılda eğitim öğretime başladığı gibi bilgilere mutlaka yer verilmelidir. </a:t>
            </a:r>
            <a:endParaRPr lang="tr-TR" sz="2800" u="sng" dirty="0" smtClean="0"/>
          </a:p>
          <a:p>
            <a:r>
              <a:rPr lang="tr-TR" sz="2400" b="1" u="sng" dirty="0" smtClean="0">
                <a:solidFill>
                  <a:srgbClr val="FF0000"/>
                </a:solidFill>
              </a:rPr>
              <a:t>Örnek:</a:t>
            </a:r>
            <a:r>
              <a:rPr lang="tr-TR" sz="2400" u="sng" dirty="0" smtClean="0"/>
              <a:t> Gemlik MYO, Bilgisayar Programcılığı / Başarı Öyküsü</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6521" y="188675"/>
            <a:ext cx="1107552" cy="1018964"/>
          </a:xfrm>
          <a:prstGeom prst="rect">
            <a:avLst/>
          </a:prstGeom>
        </p:spPr>
      </p:pic>
      <p:pic>
        <p:nvPicPr>
          <p:cNvPr id="7" name="İçerik Yer Tutucusu 6"/>
          <p:cNvPicPr>
            <a:picLocks noGrp="1"/>
          </p:cNvPicPr>
          <p:nvPr>
            <p:ph idx="1"/>
          </p:nvPr>
        </p:nvPicPr>
        <p:blipFill rotWithShape="1">
          <a:blip r:embed="rId3"/>
          <a:srcRect l="4519" t="23711" r="6526" b="7114"/>
          <a:stretch/>
        </p:blipFill>
        <p:spPr bwMode="auto">
          <a:xfrm>
            <a:off x="296554" y="3062730"/>
            <a:ext cx="5604515" cy="3189214"/>
          </a:xfrm>
          <a:prstGeom prst="rect">
            <a:avLst/>
          </a:prstGeom>
          <a:ln>
            <a:noFill/>
          </a:ln>
          <a:extLst>
            <a:ext uri="{53640926-AAD7-44D8-BBD7-CCE9431645EC}">
              <a14:shadowObscured xmlns:a14="http://schemas.microsoft.com/office/drawing/2010/main"/>
            </a:ext>
          </a:extLst>
        </p:spPr>
      </p:pic>
      <p:pic>
        <p:nvPicPr>
          <p:cNvPr id="9" name="Resim 8"/>
          <p:cNvPicPr/>
          <p:nvPr/>
        </p:nvPicPr>
        <p:blipFill rotWithShape="1">
          <a:blip r:embed="rId4"/>
          <a:srcRect l="4189" t="24103" r="11045" b="11424"/>
          <a:stretch/>
        </p:blipFill>
        <p:spPr bwMode="auto">
          <a:xfrm>
            <a:off x="5986131" y="3207999"/>
            <a:ext cx="5475264" cy="3244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01711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1313" y="899485"/>
            <a:ext cx="9640584" cy="4216539"/>
          </a:xfrm>
          <a:prstGeom prst="rect">
            <a:avLst/>
          </a:prstGeom>
        </p:spPr>
        <p:txBody>
          <a:bodyPr wrap="square">
            <a:spAutoFit/>
          </a:bodyPr>
          <a:lstStyle/>
          <a:p>
            <a:pPr lvl="0"/>
            <a:r>
              <a:rPr lang="tr-TR" altLang="tr-TR" sz="3600" dirty="0" smtClean="0">
                <a:solidFill>
                  <a:srgbClr val="FF0000"/>
                </a:solidFill>
                <a:cs typeface="Arial" panose="020B0604020202020204" pitchFamily="34" charset="0"/>
              </a:rPr>
              <a:t>Öğrenim </a:t>
            </a:r>
            <a:r>
              <a:rPr lang="tr-TR" altLang="tr-TR" sz="3600" dirty="0">
                <a:solidFill>
                  <a:srgbClr val="FF0000"/>
                </a:solidFill>
                <a:cs typeface="Arial" panose="020B0604020202020204" pitchFamily="34" charset="0"/>
              </a:rPr>
              <a:t>Kazanımlarına Göre Soru </a:t>
            </a:r>
            <a:r>
              <a:rPr lang="tr-TR" altLang="tr-TR" sz="3600" dirty="0" smtClean="0">
                <a:solidFill>
                  <a:srgbClr val="FF0000"/>
                </a:solidFill>
                <a:cs typeface="Arial" panose="020B0604020202020204" pitchFamily="34" charset="0"/>
              </a:rPr>
              <a:t>Yazmak</a:t>
            </a:r>
          </a:p>
          <a:p>
            <a:pPr lvl="0"/>
            <a:endParaRPr lang="tr-TR" altLang="tr-TR" dirty="0">
              <a:solidFill>
                <a:srgbClr val="FF0000"/>
              </a:solidFill>
              <a:cs typeface="Arial" panose="020B0604020202020204" pitchFamily="34" charset="0"/>
            </a:endParaRPr>
          </a:p>
          <a:p>
            <a:r>
              <a:rPr lang="tr-TR" sz="2800" b="1" dirty="0">
                <a:solidFill>
                  <a:srgbClr val="002774"/>
                </a:solidFill>
              </a:rPr>
              <a:t>4. Soru Yazarken Dikkat Edilecek </a:t>
            </a:r>
            <a:r>
              <a:rPr lang="tr-TR" sz="2800" b="1" dirty="0" smtClean="0">
                <a:solidFill>
                  <a:srgbClr val="002774"/>
                </a:solidFill>
              </a:rPr>
              <a:t>Noktalar</a:t>
            </a:r>
          </a:p>
          <a:p>
            <a:endParaRPr lang="tr-TR" sz="2800" b="1" dirty="0">
              <a:solidFill>
                <a:srgbClr val="002774"/>
              </a:solidFill>
            </a:endParaRPr>
          </a:p>
          <a:p>
            <a:pPr marL="285750" indent="-285750">
              <a:buFont typeface="Arial" panose="020B0604020202020204" pitchFamily="34" charset="0"/>
              <a:buChar char="•"/>
            </a:pPr>
            <a:r>
              <a:rPr lang="tr-TR" sz="2800" dirty="0"/>
              <a:t>Sorunun </a:t>
            </a:r>
            <a:r>
              <a:rPr lang="tr-TR" sz="2800" b="1" dirty="0"/>
              <a:t>kazanımı doğrudan ölçmesi</a:t>
            </a:r>
            <a:r>
              <a:rPr lang="tr-TR" sz="2800" dirty="0"/>
              <a:t> gerekir.</a:t>
            </a:r>
          </a:p>
          <a:p>
            <a:pPr marL="285750" indent="-285750">
              <a:buFont typeface="Arial" panose="020B0604020202020204" pitchFamily="34" charset="0"/>
              <a:buChar char="•"/>
            </a:pPr>
            <a:r>
              <a:rPr lang="tr-TR" sz="2800" dirty="0"/>
              <a:t>Açık, net, tek anlamlı cümleler kullanılmalıdır.</a:t>
            </a:r>
          </a:p>
          <a:p>
            <a:pPr marL="285750" indent="-285750">
              <a:buFont typeface="Arial" panose="020B0604020202020204" pitchFamily="34" charset="0"/>
              <a:buChar char="•"/>
            </a:pPr>
            <a:r>
              <a:rPr lang="tr-TR" sz="2800" dirty="0"/>
              <a:t>Öğrencinin düzeyine uygun olmalıdır.</a:t>
            </a:r>
          </a:p>
          <a:p>
            <a:pPr marL="285750" indent="-285750">
              <a:buFont typeface="Arial" panose="020B0604020202020204" pitchFamily="34" charset="0"/>
              <a:buChar char="•"/>
            </a:pPr>
            <a:r>
              <a:rPr lang="tr-TR" sz="2800" dirty="0"/>
              <a:t>Gereksiz bilgi yükü veya yanlı yönlendirme olmamalıdır.</a:t>
            </a:r>
          </a:p>
          <a:p>
            <a:pPr marL="285750" indent="-285750">
              <a:buFont typeface="Arial" panose="020B0604020202020204" pitchFamily="34" charset="0"/>
              <a:buChar char="•"/>
            </a:pPr>
            <a:r>
              <a:rPr lang="tr-TR" sz="2800" dirty="0"/>
              <a:t>Ölçülecek davranış ile soru tipi uyumlu olmalıdır.</a:t>
            </a:r>
          </a:p>
          <a:p>
            <a:pPr lvl="0"/>
            <a:endParaRPr lang="tr-TR" altLang="tr-TR" dirty="0">
              <a:solidFill>
                <a:srgbClr val="FF0000"/>
              </a:solidFill>
              <a:cs typeface="Arial" panose="020B060402020202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4499" y="393404"/>
            <a:ext cx="2091808" cy="1924493"/>
          </a:xfrm>
          <a:prstGeom prst="rect">
            <a:avLst/>
          </a:prstGeom>
        </p:spPr>
      </p:pic>
    </p:spTree>
    <p:extLst>
      <p:ext uri="{BB962C8B-B14F-4D97-AF65-F5344CB8AC3E}">
        <p14:creationId xmlns:p14="http://schemas.microsoft.com/office/powerpoint/2010/main" val="30137226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Program Çıktısı Nedir?</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Öğrencinin bir programı tamamladıktan sonra neleri bilip, yapabileceğini gösterir.</a:t>
            </a:r>
          </a:p>
          <a:p>
            <a:r>
              <a:rPr lang="tr-TR" dirty="0" smtClean="0"/>
              <a:t>Genellikle daha spesifik ve ölçülebilirdir.</a:t>
            </a:r>
          </a:p>
          <a:p>
            <a:pPr marL="0" indent="0">
              <a:buNone/>
            </a:pPr>
            <a:r>
              <a:rPr lang="tr-TR" b="1" dirty="0" err="1" smtClean="0">
                <a:solidFill>
                  <a:srgbClr val="FF0000"/>
                </a:solidFill>
              </a:rPr>
              <a:t>Örn</a:t>
            </a:r>
            <a:r>
              <a:rPr lang="tr-TR" b="1" dirty="0" smtClean="0">
                <a:solidFill>
                  <a:srgbClr val="FF0000"/>
                </a:solidFill>
              </a:rPr>
              <a:t>:</a:t>
            </a:r>
          </a:p>
          <a:p>
            <a:r>
              <a:rPr lang="tr-TR" dirty="0" smtClean="0"/>
              <a:t>Öğrenci temel elektrik devrelerini tasarlayabilir ve analiz edebilir.  </a:t>
            </a:r>
          </a:p>
          <a:p>
            <a:r>
              <a:rPr lang="tr-TR" dirty="0" smtClean="0"/>
              <a:t>Öğrenci bilimsel bir araştırma makalesi yazabilir.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668" y="159488"/>
            <a:ext cx="2195820" cy="2020185"/>
          </a:xfrm>
          <a:prstGeom prst="rect">
            <a:avLst/>
          </a:prstGeom>
        </p:spPr>
      </p:pic>
    </p:spTree>
    <p:extLst>
      <p:ext uri="{BB962C8B-B14F-4D97-AF65-F5344CB8AC3E}">
        <p14:creationId xmlns:p14="http://schemas.microsoft.com/office/powerpoint/2010/main" val="28296321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28263"/>
            <a:ext cx="8803758" cy="646331"/>
          </a:xfrm>
          <a:prstGeom prst="rect">
            <a:avLst/>
          </a:prstGeom>
          <a:noFill/>
        </p:spPr>
        <p:txBody>
          <a:bodyPr wrap="square">
            <a:spAutoFit/>
          </a:bodyPr>
          <a:lstStyle/>
          <a:p>
            <a:pPr>
              <a:defRPr sz="2800" b="1">
                <a:solidFill>
                  <a:srgbClr val="003366"/>
                </a:solidFill>
              </a:defRPr>
            </a:pPr>
            <a:r>
              <a:rPr sz="3600" dirty="0">
                <a:solidFill>
                  <a:srgbClr val="FF0000"/>
                </a:solidFill>
              </a:rPr>
              <a:t>Program </a:t>
            </a:r>
            <a:r>
              <a:rPr sz="3600" dirty="0" err="1" smtClean="0">
                <a:solidFill>
                  <a:srgbClr val="FF0000"/>
                </a:solidFill>
              </a:rPr>
              <a:t>Çıktı</a:t>
            </a:r>
            <a:r>
              <a:rPr lang="tr-TR" sz="3600" dirty="0" err="1" smtClean="0">
                <a:solidFill>
                  <a:srgbClr val="FF0000"/>
                </a:solidFill>
              </a:rPr>
              <a:t>sı</a:t>
            </a:r>
            <a:r>
              <a:rPr lang="tr-TR" sz="3600" dirty="0" smtClean="0">
                <a:solidFill>
                  <a:srgbClr val="FF0000"/>
                </a:solidFill>
              </a:rPr>
              <a:t> Yazarken </a:t>
            </a:r>
            <a:r>
              <a:rPr sz="3600" dirty="0" err="1" smtClean="0">
                <a:solidFill>
                  <a:srgbClr val="FF0000"/>
                </a:solidFill>
              </a:rPr>
              <a:t>Yapılan</a:t>
            </a:r>
            <a:r>
              <a:rPr sz="3600" dirty="0" smtClean="0">
                <a:solidFill>
                  <a:srgbClr val="FF0000"/>
                </a:solidFill>
              </a:rPr>
              <a:t> </a:t>
            </a:r>
            <a:r>
              <a:rPr sz="3600" dirty="0" err="1">
                <a:solidFill>
                  <a:srgbClr val="FF0000"/>
                </a:solidFill>
              </a:rPr>
              <a:t>Hatalar</a:t>
            </a:r>
            <a:endParaRPr sz="3600" dirty="0">
              <a:solidFill>
                <a:srgbClr val="FF0000"/>
              </a:solidFill>
            </a:endParaRPr>
          </a:p>
        </p:txBody>
      </p:sp>
      <p:sp>
        <p:nvSpPr>
          <p:cNvPr id="3" name="TextBox 2"/>
          <p:cNvSpPr txBox="1"/>
          <p:nvPr/>
        </p:nvSpPr>
        <p:spPr>
          <a:xfrm>
            <a:off x="457200" y="1746208"/>
            <a:ext cx="10888750" cy="2800767"/>
          </a:xfrm>
          <a:prstGeom prst="rect">
            <a:avLst/>
          </a:prstGeom>
          <a:noFill/>
        </p:spPr>
        <p:txBody>
          <a:bodyPr wrap="none">
            <a:spAutoFit/>
          </a:bodyPr>
          <a:lstStyle/>
          <a:p>
            <a:endParaRPr sz="2800" dirty="0"/>
          </a:p>
          <a:p>
            <a:pPr>
              <a:defRPr sz="2000">
                <a:solidFill>
                  <a:srgbClr val="000000"/>
                </a:solidFill>
              </a:defRPr>
            </a:pPr>
            <a:r>
              <a:rPr sz="3200" dirty="0"/>
              <a:t>• </a:t>
            </a:r>
            <a:r>
              <a:rPr sz="2800" dirty="0" err="1"/>
              <a:t>Çok</a:t>
            </a:r>
            <a:r>
              <a:rPr sz="2800" dirty="0"/>
              <a:t> </a:t>
            </a:r>
            <a:r>
              <a:rPr sz="2800" dirty="0" err="1"/>
              <a:t>fazla</a:t>
            </a:r>
            <a:r>
              <a:rPr sz="2800" dirty="0"/>
              <a:t> </a:t>
            </a:r>
            <a:r>
              <a:rPr sz="2800" dirty="0" err="1"/>
              <a:t>sayıda</a:t>
            </a:r>
            <a:r>
              <a:rPr sz="2800" dirty="0"/>
              <a:t> </a:t>
            </a:r>
            <a:r>
              <a:rPr sz="2800" dirty="0" err="1"/>
              <a:t>çıktı</a:t>
            </a:r>
            <a:r>
              <a:rPr sz="2800" dirty="0"/>
              <a:t> </a:t>
            </a:r>
            <a:r>
              <a:rPr sz="2800" dirty="0" err="1"/>
              <a:t>yazılması</a:t>
            </a:r>
            <a:r>
              <a:rPr sz="2800" dirty="0"/>
              <a:t> (15’i </a:t>
            </a:r>
            <a:r>
              <a:rPr sz="2800" dirty="0" err="1"/>
              <a:t>geçmemeli</a:t>
            </a:r>
            <a:r>
              <a:rPr sz="2800" dirty="0"/>
              <a:t>).</a:t>
            </a:r>
          </a:p>
          <a:p>
            <a:pPr>
              <a:defRPr sz="2000">
                <a:solidFill>
                  <a:srgbClr val="000000"/>
                </a:solidFill>
              </a:defRPr>
            </a:pPr>
            <a:r>
              <a:rPr sz="2800" dirty="0"/>
              <a:t>• </a:t>
            </a:r>
            <a:r>
              <a:rPr sz="2800" dirty="0" err="1"/>
              <a:t>Çok</a:t>
            </a:r>
            <a:r>
              <a:rPr sz="2800" dirty="0"/>
              <a:t> </a:t>
            </a:r>
            <a:r>
              <a:rPr sz="2800" dirty="0" err="1"/>
              <a:t>uzun</a:t>
            </a:r>
            <a:r>
              <a:rPr sz="2800" dirty="0"/>
              <a:t>, </a:t>
            </a:r>
            <a:r>
              <a:rPr sz="2800" dirty="0" err="1"/>
              <a:t>ölçülmesi</a:t>
            </a:r>
            <a:r>
              <a:rPr sz="2800" dirty="0"/>
              <a:t> </a:t>
            </a:r>
            <a:r>
              <a:rPr sz="2800" dirty="0" err="1"/>
              <a:t>zor</a:t>
            </a:r>
            <a:r>
              <a:rPr sz="2800" dirty="0"/>
              <a:t> </a:t>
            </a:r>
            <a:r>
              <a:rPr sz="2800" dirty="0" err="1"/>
              <a:t>ifadeler</a:t>
            </a:r>
            <a:r>
              <a:rPr sz="2800" dirty="0"/>
              <a:t>.</a:t>
            </a:r>
          </a:p>
          <a:p>
            <a:pPr>
              <a:defRPr sz="2000">
                <a:solidFill>
                  <a:srgbClr val="000000"/>
                </a:solidFill>
              </a:defRPr>
            </a:pPr>
            <a:r>
              <a:rPr sz="2800" dirty="0"/>
              <a:t>• </a:t>
            </a:r>
            <a:r>
              <a:rPr sz="2800" dirty="0" err="1"/>
              <a:t>Ders</a:t>
            </a:r>
            <a:r>
              <a:rPr sz="2800" dirty="0"/>
              <a:t> </a:t>
            </a:r>
            <a:r>
              <a:rPr sz="2800" dirty="0" err="1"/>
              <a:t>içeriklerinin</a:t>
            </a:r>
            <a:r>
              <a:rPr sz="2800" dirty="0"/>
              <a:t> </a:t>
            </a:r>
            <a:r>
              <a:rPr sz="2800" dirty="0" err="1"/>
              <a:t>doğrudan</a:t>
            </a:r>
            <a:r>
              <a:rPr sz="2800" dirty="0"/>
              <a:t> program </a:t>
            </a:r>
            <a:r>
              <a:rPr sz="2800" dirty="0" err="1"/>
              <a:t>çıktısı</a:t>
            </a:r>
            <a:r>
              <a:rPr sz="2800" dirty="0"/>
              <a:t> </a:t>
            </a:r>
            <a:r>
              <a:rPr sz="2800" dirty="0" err="1"/>
              <a:t>yazılması</a:t>
            </a:r>
            <a:r>
              <a:rPr sz="2800" dirty="0"/>
              <a:t>.</a:t>
            </a:r>
          </a:p>
          <a:p>
            <a:pPr>
              <a:defRPr sz="2000">
                <a:solidFill>
                  <a:srgbClr val="000000"/>
                </a:solidFill>
              </a:defRPr>
            </a:pPr>
            <a:r>
              <a:rPr sz="2800" dirty="0"/>
              <a:t>• </a:t>
            </a:r>
            <a:r>
              <a:rPr sz="2800" dirty="0" err="1"/>
              <a:t>Ölçülemeyen</a:t>
            </a:r>
            <a:r>
              <a:rPr sz="2800" dirty="0"/>
              <a:t> </a:t>
            </a:r>
            <a:r>
              <a:rPr sz="2800" dirty="0" err="1"/>
              <a:t>özellikler</a:t>
            </a:r>
            <a:r>
              <a:rPr sz="2800" dirty="0"/>
              <a:t> </a:t>
            </a:r>
            <a:r>
              <a:rPr sz="2800" dirty="0" err="1"/>
              <a:t>eklenmesi</a:t>
            </a:r>
            <a:r>
              <a:rPr sz="2800" dirty="0"/>
              <a:t>.</a:t>
            </a:r>
          </a:p>
          <a:p>
            <a:pPr>
              <a:defRPr sz="2000">
                <a:solidFill>
                  <a:srgbClr val="000000"/>
                </a:solidFill>
              </a:defRPr>
            </a:pPr>
            <a:r>
              <a:rPr sz="2800" dirty="0"/>
              <a:t>• </a:t>
            </a:r>
            <a:r>
              <a:rPr sz="2800" dirty="0" err="1"/>
              <a:t>Sadece</a:t>
            </a:r>
            <a:r>
              <a:rPr sz="2800" dirty="0"/>
              <a:t> </a:t>
            </a:r>
            <a:r>
              <a:rPr sz="2800" dirty="0" err="1"/>
              <a:t>bilişsel</a:t>
            </a:r>
            <a:r>
              <a:rPr sz="2800" dirty="0"/>
              <a:t> </a:t>
            </a:r>
            <a:r>
              <a:rPr sz="2800" dirty="0" err="1"/>
              <a:t>boyuta</a:t>
            </a:r>
            <a:r>
              <a:rPr sz="2800" dirty="0"/>
              <a:t> </a:t>
            </a:r>
            <a:r>
              <a:rPr sz="2800" dirty="0" err="1"/>
              <a:t>odaklanılması</a:t>
            </a:r>
            <a:r>
              <a:rPr sz="2800" dirty="0"/>
              <a:t>, </a:t>
            </a:r>
            <a:r>
              <a:rPr sz="2800" dirty="0" err="1"/>
              <a:t>duyuşsal</a:t>
            </a:r>
            <a:r>
              <a:rPr sz="2800" dirty="0"/>
              <a:t> </a:t>
            </a:r>
            <a:r>
              <a:rPr sz="2800" dirty="0" err="1"/>
              <a:t>boyutun</a:t>
            </a:r>
            <a:r>
              <a:rPr sz="2800" dirty="0"/>
              <a:t> </a:t>
            </a:r>
            <a:r>
              <a:rPr sz="2800" dirty="0" err="1"/>
              <a:t>ihmal</a:t>
            </a:r>
            <a:r>
              <a:rPr sz="2800" dirty="0"/>
              <a:t> </a:t>
            </a:r>
            <a:r>
              <a:rPr sz="2800" dirty="0" err="1"/>
              <a:t>edilmesi</a:t>
            </a:r>
            <a:r>
              <a:rPr sz="3200" dirty="0"/>
              <a:t>.</a:t>
            </a:r>
          </a:p>
        </p:txBody>
      </p:sp>
      <p:pic>
        <p:nvPicPr>
          <p:cNvPr id="4" name="Resim 3" descr="Image vectorielle gratuite: Cocher La Case, Croix, Choix, Oui - Imag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844" y="2338088"/>
            <a:ext cx="1619251" cy="161700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706" y="365126"/>
            <a:ext cx="1752722" cy="1612530"/>
          </a:xfrm>
          <a:prstGeom prst="rect">
            <a:avLst/>
          </a:prstGeom>
        </p:spPr>
      </p:pic>
    </p:spTree>
    <p:extLst>
      <p:ext uri="{BB962C8B-B14F-4D97-AF65-F5344CB8AC3E}">
        <p14:creationId xmlns:p14="http://schemas.microsoft.com/office/powerpoint/2010/main" val="1612531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084" y="726603"/>
            <a:ext cx="5291449" cy="646331"/>
          </a:xfrm>
          <a:prstGeom prst="rect">
            <a:avLst/>
          </a:prstGeom>
          <a:noFill/>
        </p:spPr>
        <p:txBody>
          <a:bodyPr wrap="none">
            <a:spAutoFit/>
          </a:bodyPr>
          <a:lstStyle/>
          <a:p>
            <a:pPr>
              <a:defRPr sz="2800" b="1">
                <a:solidFill>
                  <a:srgbClr val="003366"/>
                </a:solidFill>
              </a:defRPr>
            </a:pPr>
            <a:r>
              <a:rPr sz="3600" dirty="0" smtClean="0">
                <a:solidFill>
                  <a:srgbClr val="FF0000"/>
                </a:solidFill>
              </a:rPr>
              <a:t>Program </a:t>
            </a:r>
            <a:r>
              <a:rPr sz="3600" dirty="0" err="1" smtClean="0">
                <a:solidFill>
                  <a:srgbClr val="FF0000"/>
                </a:solidFill>
              </a:rPr>
              <a:t>Çıktıları</a:t>
            </a:r>
            <a:r>
              <a:rPr lang="tr-TR" sz="3600" dirty="0" smtClean="0">
                <a:solidFill>
                  <a:srgbClr val="FF0000"/>
                </a:solidFill>
              </a:rPr>
              <a:t> Örnekleri</a:t>
            </a:r>
            <a:endParaRPr sz="3600" dirty="0">
              <a:solidFill>
                <a:srgbClr val="FF0000"/>
              </a:solidFill>
            </a:endParaRPr>
          </a:p>
        </p:txBody>
      </p:sp>
      <p:sp>
        <p:nvSpPr>
          <p:cNvPr id="3" name="TextBox 2"/>
          <p:cNvSpPr txBox="1"/>
          <p:nvPr/>
        </p:nvSpPr>
        <p:spPr>
          <a:xfrm>
            <a:off x="613583" y="1785539"/>
            <a:ext cx="11080597" cy="2523768"/>
          </a:xfrm>
          <a:prstGeom prst="rect">
            <a:avLst/>
          </a:prstGeom>
          <a:noFill/>
        </p:spPr>
        <p:txBody>
          <a:bodyPr wrap="none">
            <a:spAutoFit/>
          </a:bodyPr>
          <a:lstStyle/>
          <a:p>
            <a:endParaRPr dirty="0"/>
          </a:p>
          <a:p>
            <a:pPr>
              <a:defRPr sz="2000">
                <a:solidFill>
                  <a:srgbClr val="000000"/>
                </a:solidFill>
              </a:defRPr>
            </a:pPr>
            <a:r>
              <a:rPr sz="2800" dirty="0"/>
              <a:t>• Fen </a:t>
            </a:r>
            <a:r>
              <a:rPr sz="2800" dirty="0" err="1"/>
              <a:t>bilimleri</a:t>
            </a:r>
            <a:r>
              <a:rPr sz="2800" dirty="0"/>
              <a:t> </a:t>
            </a:r>
            <a:r>
              <a:rPr sz="2800" dirty="0" err="1"/>
              <a:t>öğretimi</a:t>
            </a:r>
            <a:r>
              <a:rPr sz="2800" dirty="0"/>
              <a:t> </a:t>
            </a:r>
            <a:r>
              <a:rPr sz="2800" dirty="0" err="1"/>
              <a:t>için</a:t>
            </a:r>
            <a:r>
              <a:rPr sz="2800" dirty="0"/>
              <a:t> </a:t>
            </a:r>
            <a:r>
              <a:rPr sz="2800" dirty="0" err="1"/>
              <a:t>gerekli</a:t>
            </a:r>
            <a:r>
              <a:rPr sz="2800" dirty="0"/>
              <a:t> </a:t>
            </a:r>
            <a:r>
              <a:rPr sz="2800" dirty="0" err="1"/>
              <a:t>içerik</a:t>
            </a:r>
            <a:r>
              <a:rPr sz="2800" dirty="0"/>
              <a:t> </a:t>
            </a:r>
            <a:r>
              <a:rPr sz="2800" dirty="0" err="1"/>
              <a:t>bilgisini</a:t>
            </a:r>
            <a:r>
              <a:rPr sz="2800" dirty="0"/>
              <a:t> </a:t>
            </a:r>
            <a:r>
              <a:rPr sz="2800" dirty="0" err="1"/>
              <a:t>bilir</a:t>
            </a:r>
            <a:r>
              <a:rPr sz="2800" dirty="0"/>
              <a:t>.</a:t>
            </a:r>
          </a:p>
          <a:p>
            <a:pPr>
              <a:defRPr sz="2000">
                <a:solidFill>
                  <a:srgbClr val="000000"/>
                </a:solidFill>
              </a:defRPr>
            </a:pPr>
            <a:r>
              <a:rPr sz="2800" dirty="0"/>
              <a:t>• Fen </a:t>
            </a:r>
            <a:r>
              <a:rPr sz="2800" dirty="0" err="1"/>
              <a:t>bilimleri</a:t>
            </a:r>
            <a:r>
              <a:rPr sz="2800" dirty="0"/>
              <a:t> </a:t>
            </a:r>
            <a:r>
              <a:rPr sz="2800" dirty="0" err="1"/>
              <a:t>öğretimi</a:t>
            </a:r>
            <a:r>
              <a:rPr sz="2800" dirty="0"/>
              <a:t> </a:t>
            </a:r>
            <a:r>
              <a:rPr sz="2800" dirty="0" err="1"/>
              <a:t>için</a:t>
            </a:r>
            <a:r>
              <a:rPr sz="2800" dirty="0"/>
              <a:t> </a:t>
            </a:r>
            <a:r>
              <a:rPr sz="2800" dirty="0" err="1"/>
              <a:t>gerekli</a:t>
            </a:r>
            <a:r>
              <a:rPr sz="2800" dirty="0"/>
              <a:t> </a:t>
            </a:r>
            <a:r>
              <a:rPr sz="2800" dirty="0" err="1"/>
              <a:t>pedagojik</a:t>
            </a:r>
            <a:r>
              <a:rPr sz="2800" dirty="0"/>
              <a:t> </a:t>
            </a:r>
            <a:r>
              <a:rPr sz="2800" dirty="0" err="1"/>
              <a:t>alan</a:t>
            </a:r>
            <a:r>
              <a:rPr sz="2800" dirty="0"/>
              <a:t> </a:t>
            </a:r>
            <a:r>
              <a:rPr sz="2800" dirty="0" err="1"/>
              <a:t>bilgisini</a:t>
            </a:r>
            <a:r>
              <a:rPr sz="2800" dirty="0"/>
              <a:t> </a:t>
            </a:r>
            <a:r>
              <a:rPr sz="2800" dirty="0" err="1"/>
              <a:t>uygular</a:t>
            </a:r>
            <a:r>
              <a:rPr sz="2800" dirty="0"/>
              <a:t>.</a:t>
            </a:r>
          </a:p>
          <a:p>
            <a:pPr>
              <a:defRPr sz="2000">
                <a:solidFill>
                  <a:srgbClr val="000000"/>
                </a:solidFill>
              </a:defRPr>
            </a:pPr>
            <a:r>
              <a:rPr sz="2800" dirty="0"/>
              <a:t>• </a:t>
            </a:r>
            <a:r>
              <a:rPr sz="2800" dirty="0" err="1"/>
              <a:t>Sosyo-bilimsel</a:t>
            </a:r>
            <a:r>
              <a:rPr sz="2800" dirty="0"/>
              <a:t> </a:t>
            </a:r>
            <a:r>
              <a:rPr sz="2800" dirty="0" err="1"/>
              <a:t>konuları</a:t>
            </a:r>
            <a:r>
              <a:rPr sz="2800" dirty="0"/>
              <a:t> </a:t>
            </a:r>
            <a:r>
              <a:rPr sz="2800" dirty="0" err="1"/>
              <a:t>bilimsel</a:t>
            </a:r>
            <a:r>
              <a:rPr sz="2800" dirty="0"/>
              <a:t> </a:t>
            </a:r>
            <a:r>
              <a:rPr sz="2800" dirty="0" err="1"/>
              <a:t>bakış</a:t>
            </a:r>
            <a:r>
              <a:rPr sz="2800" dirty="0"/>
              <a:t> </a:t>
            </a:r>
            <a:r>
              <a:rPr sz="2800" dirty="0" err="1"/>
              <a:t>açısıyla</a:t>
            </a:r>
            <a:r>
              <a:rPr sz="2800" dirty="0"/>
              <a:t> </a:t>
            </a:r>
            <a:r>
              <a:rPr sz="2800" dirty="0" err="1"/>
              <a:t>derslerinde</a:t>
            </a:r>
            <a:r>
              <a:rPr sz="2800" dirty="0"/>
              <a:t> </a:t>
            </a:r>
            <a:r>
              <a:rPr sz="2800" dirty="0" err="1"/>
              <a:t>kullanır</a:t>
            </a:r>
            <a:r>
              <a:rPr sz="2800" dirty="0"/>
              <a:t>.</a:t>
            </a:r>
          </a:p>
          <a:p>
            <a:pPr>
              <a:defRPr sz="2000">
                <a:solidFill>
                  <a:srgbClr val="000000"/>
                </a:solidFill>
              </a:defRPr>
            </a:pPr>
            <a:r>
              <a:rPr sz="2800" dirty="0"/>
              <a:t>• </a:t>
            </a:r>
            <a:r>
              <a:rPr sz="2800" dirty="0" err="1"/>
              <a:t>Öğrencilerinin</a:t>
            </a:r>
            <a:r>
              <a:rPr sz="2800" dirty="0"/>
              <a:t> </a:t>
            </a:r>
            <a:r>
              <a:rPr sz="2800" dirty="0" err="1"/>
              <a:t>eleştirel</a:t>
            </a:r>
            <a:r>
              <a:rPr sz="2800" dirty="0"/>
              <a:t> </a:t>
            </a:r>
            <a:r>
              <a:rPr sz="2800" dirty="0" err="1"/>
              <a:t>düşünme</a:t>
            </a:r>
            <a:r>
              <a:rPr sz="2800" dirty="0"/>
              <a:t> </a:t>
            </a:r>
            <a:r>
              <a:rPr sz="2800" dirty="0" err="1"/>
              <a:t>ve</a:t>
            </a:r>
            <a:r>
              <a:rPr sz="2800" dirty="0"/>
              <a:t> problem </a:t>
            </a:r>
            <a:r>
              <a:rPr sz="2800" dirty="0" err="1"/>
              <a:t>çözme</a:t>
            </a:r>
            <a:r>
              <a:rPr sz="2800" dirty="0"/>
              <a:t> </a:t>
            </a:r>
            <a:r>
              <a:rPr sz="2800" dirty="0" err="1"/>
              <a:t>becerilerini</a:t>
            </a:r>
            <a:r>
              <a:rPr sz="2800" dirty="0"/>
              <a:t> </a:t>
            </a:r>
            <a:r>
              <a:rPr sz="2800" dirty="0" err="1"/>
              <a:t>geliştirir</a:t>
            </a:r>
            <a:r>
              <a:rPr sz="2800" dirty="0"/>
              <a:t>.</a:t>
            </a:r>
          </a:p>
          <a:p>
            <a:pPr>
              <a:defRPr sz="2000">
                <a:solidFill>
                  <a:srgbClr val="000000"/>
                </a:solidFill>
              </a:defRPr>
            </a:pPr>
            <a:r>
              <a:rPr sz="2800" dirty="0"/>
              <a:t>• </a:t>
            </a:r>
            <a:r>
              <a:rPr sz="2800" dirty="0" err="1"/>
              <a:t>Meslektaşlarıyla</a:t>
            </a:r>
            <a:r>
              <a:rPr sz="2800" dirty="0"/>
              <a:t> </a:t>
            </a:r>
            <a:r>
              <a:rPr sz="2800" dirty="0" err="1"/>
              <a:t>etik</a:t>
            </a:r>
            <a:r>
              <a:rPr sz="2800" dirty="0"/>
              <a:t> </a:t>
            </a:r>
            <a:r>
              <a:rPr sz="2800" dirty="0" err="1"/>
              <a:t>değerler</a:t>
            </a:r>
            <a:r>
              <a:rPr sz="2800" dirty="0"/>
              <a:t> </a:t>
            </a:r>
            <a:r>
              <a:rPr sz="2800" dirty="0" err="1"/>
              <a:t>çerçevesinde</a:t>
            </a:r>
            <a:r>
              <a:rPr sz="2800" dirty="0"/>
              <a:t> </a:t>
            </a:r>
            <a:r>
              <a:rPr sz="2800" dirty="0" err="1"/>
              <a:t>iletişim</a:t>
            </a:r>
            <a:r>
              <a:rPr sz="2800" dirty="0"/>
              <a:t> </a:t>
            </a:r>
            <a:r>
              <a:rPr sz="2800" dirty="0" err="1"/>
              <a:t>kurar</a:t>
            </a:r>
            <a:r>
              <a:rPr sz="2800" dirty="0"/>
              <a:t>.</a:t>
            </a:r>
          </a:p>
        </p:txBody>
      </p:sp>
      <p:pic>
        <p:nvPicPr>
          <p:cNvPr id="4" name="Resim 3" descr="Kabul Evet &lt;strong&gt;Onay&lt;/strong&gt; Işareti · Pixabay'da ücretsiz vektör grafi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362" y="543208"/>
            <a:ext cx="1609474" cy="135060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2365" y="365125"/>
            <a:ext cx="1822063" cy="1676325"/>
          </a:xfrm>
          <a:prstGeom prst="rect">
            <a:avLst/>
          </a:prstGeom>
        </p:spPr>
      </p:pic>
    </p:spTree>
    <p:extLst>
      <p:ext uri="{BB962C8B-B14F-4D97-AF65-F5344CB8AC3E}">
        <p14:creationId xmlns:p14="http://schemas.microsoft.com/office/powerpoint/2010/main" val="815128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283" y="1379000"/>
            <a:ext cx="7296150" cy="5133975"/>
          </a:xfrm>
          <a:prstGeom prst="rect">
            <a:avLst/>
          </a:prstGeom>
        </p:spPr>
      </p:pic>
      <p:pic>
        <p:nvPicPr>
          <p:cNvPr id="4" name="Resim 3" descr="Ücretsiz vektör çizim: &lt;strong&gt;Onay&lt;/strong&gt; Işareti, Sembol, Evet, Tamam - Pixabay'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109" y="1881467"/>
            <a:ext cx="653905" cy="502467"/>
          </a:xfrm>
          <a:prstGeom prst="rect">
            <a:avLst/>
          </a:prstGeom>
        </p:spPr>
      </p:pic>
      <p:pic>
        <p:nvPicPr>
          <p:cNvPr id="5" name="Resim 4" descr="Ücretsiz vektör çizim: &lt;strong&gt;Onay&lt;/strong&gt; Işareti, Sembol, Evet, Tamam - Pixabay'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108" y="2959987"/>
            <a:ext cx="653905" cy="502467"/>
          </a:xfrm>
          <a:prstGeom prst="rect">
            <a:avLst/>
          </a:prstGeom>
        </p:spPr>
      </p:pic>
      <p:pic>
        <p:nvPicPr>
          <p:cNvPr id="6" name="Resim 5" descr="Ücretsiz vektör çizim: &lt;strong&gt;Onay&lt;/strong&gt; Işareti, Sembol, Evet, Tamam - Pixabay'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109" y="4128380"/>
            <a:ext cx="653905" cy="502467"/>
          </a:xfrm>
          <a:prstGeom prst="rect">
            <a:avLst/>
          </a:prstGeom>
        </p:spPr>
      </p:pic>
      <p:pic>
        <p:nvPicPr>
          <p:cNvPr id="7" name="Resim 6" descr="Ücretsiz vektör çizim: &lt;strong&gt;Onay&lt;/strong&gt; Işareti, Sembol, Evet, Tamam - Pixabay'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109" y="5151573"/>
            <a:ext cx="653905" cy="502467"/>
          </a:xfrm>
          <a:prstGeom prst="rect">
            <a:avLst/>
          </a:prstGeom>
        </p:spPr>
      </p:pic>
      <p:sp>
        <p:nvSpPr>
          <p:cNvPr id="8" name="TextBox 1"/>
          <p:cNvSpPr txBox="1"/>
          <p:nvPr/>
        </p:nvSpPr>
        <p:spPr>
          <a:xfrm>
            <a:off x="1224545" y="771778"/>
            <a:ext cx="9495013" cy="646331"/>
          </a:xfrm>
          <a:prstGeom prst="rect">
            <a:avLst/>
          </a:prstGeom>
          <a:noFill/>
        </p:spPr>
        <p:txBody>
          <a:bodyPr wrap="square">
            <a:spAutoFit/>
          </a:bodyPr>
          <a:lstStyle/>
          <a:p>
            <a:pPr>
              <a:defRPr sz="2800" b="1">
                <a:solidFill>
                  <a:srgbClr val="003366"/>
                </a:solidFill>
              </a:defRPr>
            </a:pPr>
            <a:r>
              <a:rPr sz="3600" dirty="0" err="1">
                <a:solidFill>
                  <a:srgbClr val="FF0000"/>
                </a:solidFill>
              </a:rPr>
              <a:t>İyi</a:t>
            </a:r>
            <a:r>
              <a:rPr sz="3600" dirty="0">
                <a:solidFill>
                  <a:srgbClr val="FF0000"/>
                </a:solidFill>
              </a:rPr>
              <a:t> </a:t>
            </a:r>
            <a:r>
              <a:rPr sz="3600" dirty="0" err="1">
                <a:solidFill>
                  <a:srgbClr val="FF0000"/>
                </a:solidFill>
              </a:rPr>
              <a:t>Yazılmış</a:t>
            </a:r>
            <a:r>
              <a:rPr sz="3600" dirty="0">
                <a:solidFill>
                  <a:srgbClr val="FF0000"/>
                </a:solidFill>
              </a:rPr>
              <a:t> </a:t>
            </a:r>
            <a:r>
              <a:rPr sz="3600" dirty="0" err="1">
                <a:solidFill>
                  <a:srgbClr val="FF0000"/>
                </a:solidFill>
              </a:rPr>
              <a:t>Öğrenme</a:t>
            </a:r>
            <a:r>
              <a:rPr sz="3600" dirty="0">
                <a:solidFill>
                  <a:srgbClr val="FF0000"/>
                </a:solidFill>
              </a:rPr>
              <a:t> </a:t>
            </a:r>
            <a:r>
              <a:rPr sz="3600" dirty="0" err="1">
                <a:solidFill>
                  <a:srgbClr val="FF0000"/>
                </a:solidFill>
              </a:rPr>
              <a:t>Çıktısının</a:t>
            </a:r>
            <a:r>
              <a:rPr sz="3600" dirty="0">
                <a:solidFill>
                  <a:srgbClr val="FF0000"/>
                </a:solidFill>
              </a:rPr>
              <a:t> </a:t>
            </a:r>
            <a:r>
              <a:rPr sz="3600" dirty="0" err="1">
                <a:solidFill>
                  <a:srgbClr val="FF0000"/>
                </a:solidFill>
              </a:rPr>
              <a:t>Özellikleri</a:t>
            </a:r>
            <a:endParaRPr sz="3600" dirty="0">
              <a:solidFill>
                <a:srgbClr val="FF0000"/>
              </a:solidFill>
            </a:endParaRPr>
          </a:p>
        </p:txBody>
      </p:sp>
      <p:sp>
        <p:nvSpPr>
          <p:cNvPr id="9" name="TextBox 2"/>
          <p:cNvSpPr txBox="1"/>
          <p:nvPr/>
        </p:nvSpPr>
        <p:spPr>
          <a:xfrm>
            <a:off x="657630" y="2025331"/>
            <a:ext cx="5617568" cy="2954655"/>
          </a:xfrm>
          <a:prstGeom prst="rect">
            <a:avLst/>
          </a:prstGeom>
          <a:noFill/>
        </p:spPr>
        <p:txBody>
          <a:bodyPr wrap="square">
            <a:spAutoFit/>
          </a:bodyPr>
          <a:lstStyle/>
          <a:p>
            <a:endParaRPr dirty="0"/>
          </a:p>
          <a:p>
            <a:pPr>
              <a:defRPr sz="2000">
                <a:solidFill>
                  <a:srgbClr val="000000"/>
                </a:solidFill>
              </a:defRPr>
            </a:pPr>
            <a:r>
              <a:rPr dirty="0"/>
              <a:t>• </a:t>
            </a:r>
            <a:r>
              <a:rPr sz="2800" dirty="0" err="1"/>
              <a:t>Spesifik</a:t>
            </a:r>
            <a:r>
              <a:rPr sz="2800" dirty="0"/>
              <a:t>, net </a:t>
            </a:r>
            <a:r>
              <a:rPr sz="2800" dirty="0" err="1"/>
              <a:t>ve</a:t>
            </a:r>
            <a:r>
              <a:rPr sz="2800" dirty="0"/>
              <a:t> </a:t>
            </a:r>
            <a:r>
              <a:rPr sz="2800" dirty="0" err="1"/>
              <a:t>anlaşılır</a:t>
            </a:r>
            <a:r>
              <a:rPr sz="2800" dirty="0"/>
              <a:t> </a:t>
            </a:r>
            <a:r>
              <a:rPr sz="2800" dirty="0" err="1"/>
              <a:t>olmalı</a:t>
            </a:r>
            <a:r>
              <a:rPr sz="2800" dirty="0"/>
              <a:t>.</a:t>
            </a:r>
          </a:p>
          <a:p>
            <a:pPr>
              <a:defRPr sz="2000">
                <a:solidFill>
                  <a:srgbClr val="000000"/>
                </a:solidFill>
              </a:defRPr>
            </a:pPr>
            <a:r>
              <a:rPr sz="2800" dirty="0"/>
              <a:t>• </a:t>
            </a:r>
            <a:r>
              <a:rPr sz="2800" dirty="0" err="1"/>
              <a:t>Gerçekçi</a:t>
            </a:r>
            <a:r>
              <a:rPr sz="2800" dirty="0"/>
              <a:t> </a:t>
            </a:r>
            <a:r>
              <a:rPr sz="2800" dirty="0" err="1"/>
              <a:t>ve</a:t>
            </a:r>
            <a:r>
              <a:rPr sz="2800" dirty="0"/>
              <a:t> </a:t>
            </a:r>
            <a:r>
              <a:rPr sz="2800" dirty="0" err="1"/>
              <a:t>ulaşılabilir</a:t>
            </a:r>
            <a:r>
              <a:rPr sz="2800" dirty="0"/>
              <a:t> </a:t>
            </a:r>
            <a:r>
              <a:rPr sz="2800" dirty="0" err="1"/>
              <a:t>olmalı</a:t>
            </a:r>
            <a:r>
              <a:rPr sz="2800" dirty="0"/>
              <a:t>.</a:t>
            </a:r>
          </a:p>
          <a:p>
            <a:pPr>
              <a:defRPr sz="2000">
                <a:solidFill>
                  <a:srgbClr val="000000"/>
                </a:solidFill>
              </a:defRPr>
            </a:pPr>
            <a:r>
              <a:rPr sz="2800" dirty="0"/>
              <a:t>• </a:t>
            </a:r>
            <a:r>
              <a:rPr sz="2800" dirty="0" err="1"/>
              <a:t>Ölçülebilir</a:t>
            </a:r>
            <a:r>
              <a:rPr sz="2800" dirty="0"/>
              <a:t> </a:t>
            </a:r>
            <a:r>
              <a:rPr sz="2800" dirty="0" err="1"/>
              <a:t>olmalı</a:t>
            </a:r>
            <a:r>
              <a:rPr sz="2800" dirty="0"/>
              <a:t> (</a:t>
            </a:r>
            <a:r>
              <a:rPr sz="2800" dirty="0" err="1"/>
              <a:t>gözlemlenebilir</a:t>
            </a:r>
            <a:r>
              <a:rPr sz="2800" dirty="0"/>
              <a:t> </a:t>
            </a:r>
            <a:r>
              <a:rPr sz="2800" dirty="0" err="1"/>
              <a:t>fiiller</a:t>
            </a:r>
            <a:r>
              <a:rPr sz="2800" dirty="0"/>
              <a:t> </a:t>
            </a:r>
            <a:r>
              <a:rPr sz="2800" dirty="0" err="1"/>
              <a:t>kullanılmalı</a:t>
            </a:r>
            <a:r>
              <a:rPr sz="2800" dirty="0"/>
              <a:t>).</a:t>
            </a:r>
          </a:p>
          <a:p>
            <a:pPr>
              <a:defRPr sz="2000">
                <a:solidFill>
                  <a:srgbClr val="000000"/>
                </a:solidFill>
              </a:defRPr>
            </a:pPr>
            <a:r>
              <a:rPr sz="2800" dirty="0"/>
              <a:t>• Zaman </a:t>
            </a:r>
            <a:r>
              <a:rPr sz="2800" dirty="0" err="1"/>
              <a:t>sınırlı</a:t>
            </a:r>
            <a:r>
              <a:rPr sz="2800" dirty="0"/>
              <a:t> </a:t>
            </a:r>
            <a:r>
              <a:rPr sz="2800" dirty="0" err="1"/>
              <a:t>olmalı</a:t>
            </a:r>
            <a:r>
              <a:rPr sz="2800" dirty="0"/>
              <a:t> (</a:t>
            </a:r>
            <a:r>
              <a:rPr sz="2800" dirty="0" err="1"/>
              <a:t>dersin</a:t>
            </a:r>
            <a:r>
              <a:rPr sz="2800" dirty="0"/>
              <a:t> </a:t>
            </a:r>
            <a:r>
              <a:rPr sz="2800" dirty="0" err="1"/>
              <a:t>sonunda</a:t>
            </a:r>
            <a:r>
              <a:rPr sz="2800" dirty="0"/>
              <a:t>, </a:t>
            </a:r>
            <a:r>
              <a:rPr sz="2800" dirty="0" err="1"/>
              <a:t>dönem</a:t>
            </a:r>
            <a:r>
              <a:rPr sz="2800" dirty="0"/>
              <a:t> </a:t>
            </a:r>
            <a:r>
              <a:rPr sz="2800" dirty="0" err="1"/>
              <a:t>sonunda</a:t>
            </a:r>
            <a:r>
              <a:rPr sz="2800" dirty="0"/>
              <a:t> vb.).</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42673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982" y="290698"/>
            <a:ext cx="10512862" cy="1325563"/>
          </a:xfrm>
        </p:spPr>
        <p:txBody>
          <a:bodyPr/>
          <a:lstStyle/>
          <a:p>
            <a:r>
              <a:rPr lang="tr-TR" b="1" dirty="0" smtClean="0">
                <a:solidFill>
                  <a:srgbClr val="FF0000"/>
                </a:solidFill>
              </a:rPr>
              <a:t>ÖDR de Program Çıktıları Yazmak…</a:t>
            </a:r>
            <a:endParaRPr lang="tr-TR" b="1" dirty="0">
              <a:solidFill>
                <a:srgbClr val="FF0000"/>
              </a:solidFill>
            </a:endParaRPr>
          </a:p>
        </p:txBody>
      </p:sp>
      <p:pic>
        <p:nvPicPr>
          <p:cNvPr id="4" name="İçerik Yer Tutucusu 3"/>
          <p:cNvPicPr>
            <a:picLocks noGrp="1"/>
          </p:cNvPicPr>
          <p:nvPr>
            <p:ph idx="1"/>
          </p:nvPr>
        </p:nvPicPr>
        <p:blipFill rotWithShape="1">
          <a:blip r:embed="rId2"/>
          <a:srcRect l="24361" t="28022" r="23280" b="33765"/>
          <a:stretch/>
        </p:blipFill>
        <p:spPr bwMode="auto">
          <a:xfrm>
            <a:off x="1073888" y="1297172"/>
            <a:ext cx="10276956" cy="55608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81602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1727" y="772119"/>
            <a:ext cx="9578565" cy="1077218"/>
          </a:xfrm>
          <a:prstGeom prst="rect">
            <a:avLst/>
          </a:prstGeom>
        </p:spPr>
        <p:txBody>
          <a:bodyPr wrap="square">
            <a:spAutoFit/>
          </a:bodyPr>
          <a:lstStyle/>
          <a:p>
            <a:r>
              <a:rPr lang="tr-TR" dirty="0" smtClean="0"/>
              <a:t> </a:t>
            </a:r>
            <a:r>
              <a:rPr lang="tr-TR" sz="3200" dirty="0" smtClean="0">
                <a:solidFill>
                  <a:srgbClr val="FF0000"/>
                </a:solidFill>
              </a:rPr>
              <a:t>Bologna </a:t>
            </a:r>
            <a:r>
              <a:rPr lang="tr-TR" sz="3200" dirty="0">
                <a:solidFill>
                  <a:srgbClr val="FF0000"/>
                </a:solidFill>
              </a:rPr>
              <a:t>Veri Giriş </a:t>
            </a:r>
            <a:r>
              <a:rPr lang="tr-TR" sz="3200" dirty="0" smtClean="0">
                <a:solidFill>
                  <a:srgbClr val="FF0000"/>
                </a:solidFill>
              </a:rPr>
              <a:t>Ekranında Derslerin Detay Bilgilerinin Girilmesi </a:t>
            </a:r>
            <a:endParaRPr lang="tr-TR" sz="2800" dirty="0" smtClean="0"/>
          </a:p>
        </p:txBody>
      </p:sp>
      <p:pic>
        <p:nvPicPr>
          <p:cNvPr id="3" name="Resim 2"/>
          <p:cNvPicPr>
            <a:picLocks noChangeAspect="1"/>
          </p:cNvPicPr>
          <p:nvPr/>
        </p:nvPicPr>
        <p:blipFill>
          <a:blip r:embed="rId2"/>
          <a:stretch>
            <a:fillRect/>
          </a:stretch>
        </p:blipFill>
        <p:spPr>
          <a:xfrm>
            <a:off x="1395290" y="1942000"/>
            <a:ext cx="8559487" cy="3825754"/>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410991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32083" y="527538"/>
            <a:ext cx="9455345" cy="646331"/>
          </a:xfrm>
          <a:prstGeom prst="rect">
            <a:avLst/>
          </a:prstGeom>
          <a:noFill/>
        </p:spPr>
        <p:txBody>
          <a:bodyPr wrap="none" rtlCol="0">
            <a:spAutoFit/>
          </a:bodyPr>
          <a:lstStyle/>
          <a:p>
            <a:r>
              <a:rPr lang="tr-TR" sz="3600" dirty="0" smtClean="0">
                <a:solidFill>
                  <a:srgbClr val="FF0000"/>
                </a:solidFill>
              </a:rPr>
              <a:t>Bologna </a:t>
            </a:r>
            <a:r>
              <a:rPr lang="tr-TR" sz="3600" dirty="0">
                <a:solidFill>
                  <a:srgbClr val="FF0000"/>
                </a:solidFill>
              </a:rPr>
              <a:t>Veri Giriş Ekranında </a:t>
            </a:r>
            <a:r>
              <a:rPr lang="tr-TR" sz="3600" dirty="0" smtClean="0">
                <a:solidFill>
                  <a:srgbClr val="FF0000"/>
                </a:solidFill>
              </a:rPr>
              <a:t>Öğrenim Kazanımları</a:t>
            </a:r>
            <a:endParaRPr lang="tr-TR" sz="3600" dirty="0">
              <a:solidFill>
                <a:srgbClr val="FF0000"/>
              </a:solidFill>
            </a:endParaRPr>
          </a:p>
        </p:txBody>
      </p:sp>
      <p:pic>
        <p:nvPicPr>
          <p:cNvPr id="3" name="Resim 2"/>
          <p:cNvPicPr>
            <a:picLocks noChangeAspect="1"/>
          </p:cNvPicPr>
          <p:nvPr/>
        </p:nvPicPr>
        <p:blipFill>
          <a:blip r:embed="rId2"/>
          <a:stretch>
            <a:fillRect/>
          </a:stretch>
        </p:blipFill>
        <p:spPr>
          <a:xfrm>
            <a:off x="542071" y="1490662"/>
            <a:ext cx="11098944" cy="4760668"/>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1440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00035" y="1695082"/>
            <a:ext cx="9640888" cy="4498286"/>
          </a:xfrm>
          <a:prstGeom prst="rect">
            <a:avLst/>
          </a:prstGeom>
        </p:spPr>
      </p:pic>
      <p:sp>
        <p:nvSpPr>
          <p:cNvPr id="3" name="Dikdörtgen 2"/>
          <p:cNvSpPr/>
          <p:nvPr/>
        </p:nvSpPr>
        <p:spPr>
          <a:xfrm>
            <a:off x="853356" y="752775"/>
            <a:ext cx="8679492" cy="646331"/>
          </a:xfrm>
          <a:prstGeom prst="rect">
            <a:avLst/>
          </a:prstGeom>
        </p:spPr>
        <p:txBody>
          <a:bodyPr wrap="none">
            <a:spAutoFit/>
          </a:bodyPr>
          <a:lstStyle/>
          <a:p>
            <a:r>
              <a:rPr lang="tr-TR" sz="3600" dirty="0">
                <a:solidFill>
                  <a:srgbClr val="FF0000"/>
                </a:solidFill>
              </a:rPr>
              <a:t> </a:t>
            </a:r>
            <a:r>
              <a:rPr lang="tr-TR" sz="3600" dirty="0" smtClean="0">
                <a:solidFill>
                  <a:srgbClr val="FF0000"/>
                </a:solidFill>
              </a:rPr>
              <a:t> Bologna </a:t>
            </a:r>
            <a:r>
              <a:rPr lang="tr-TR" sz="3600" dirty="0">
                <a:solidFill>
                  <a:srgbClr val="FF0000"/>
                </a:solidFill>
              </a:rPr>
              <a:t>Veri Giriş </a:t>
            </a:r>
            <a:r>
              <a:rPr lang="tr-TR" sz="3600" dirty="0" smtClean="0">
                <a:solidFill>
                  <a:srgbClr val="FF0000"/>
                </a:solidFill>
              </a:rPr>
              <a:t>Ekranında Değerlendirme </a:t>
            </a:r>
            <a:endParaRPr lang="tr-TR" sz="360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243552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Ölçme ve değerlendirmeye yönelik önemli hatırlatma!  </a:t>
            </a:r>
            <a:endParaRPr lang="tr-TR" b="1" dirty="0">
              <a:solidFill>
                <a:srgbClr val="FF0000"/>
              </a:solidFill>
            </a:endParaRPr>
          </a:p>
        </p:txBody>
      </p:sp>
      <p:sp>
        <p:nvSpPr>
          <p:cNvPr id="3" name="İçerik Yer Tutucusu 2"/>
          <p:cNvSpPr>
            <a:spLocks noGrp="1"/>
          </p:cNvSpPr>
          <p:nvPr>
            <p:ph idx="1"/>
          </p:nvPr>
        </p:nvSpPr>
        <p:spPr>
          <a:xfrm>
            <a:off x="837982" y="2020185"/>
            <a:ext cx="10512862" cy="4156777"/>
          </a:xfrm>
        </p:spPr>
        <p:txBody>
          <a:bodyPr/>
          <a:lstStyle/>
          <a:p>
            <a:r>
              <a:rPr lang="tr-TR" dirty="0" smtClean="0"/>
              <a:t>Değerlendirme ekranına yazılan «Derste kullanılan ölçme ve değerlendirme yaklaşımları» adlı bölümde, aynı ekranın üst tarafına yazılmış olan maddeler yer almalıdır. </a:t>
            </a:r>
          </a:p>
          <a:p>
            <a:r>
              <a:rPr lang="tr-TR" dirty="0"/>
              <a:t>Derste kullanılan ölçme ve değerlendirme </a:t>
            </a:r>
            <a:r>
              <a:rPr lang="tr-TR" dirty="0" smtClean="0"/>
              <a:t>yaklaşımları bölümüne sadece «</a:t>
            </a:r>
            <a:r>
              <a:rPr lang="tr-TR" dirty="0"/>
              <a:t>B</a:t>
            </a:r>
            <a:r>
              <a:rPr lang="tr-TR" dirty="0" smtClean="0"/>
              <a:t>u derste bağıl / mutlak değerlendirme yapılacaktır» gibi ifadeler yazılmamalıdır. Bu bölüm daha detaylı olarak doldurulmalıdır. </a:t>
            </a:r>
            <a:endParaRPr lang="tr-TR" dirty="0"/>
          </a:p>
        </p:txBody>
      </p:sp>
    </p:spTree>
    <p:extLst>
      <p:ext uri="{BB962C8B-B14F-4D97-AF65-F5344CB8AC3E}">
        <p14:creationId xmlns:p14="http://schemas.microsoft.com/office/powerpoint/2010/main" val="4037567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l="4408" t="39182" r="5754" b="21375"/>
          <a:stretch/>
        </p:blipFill>
        <p:spPr bwMode="auto">
          <a:xfrm>
            <a:off x="1382233" y="1955809"/>
            <a:ext cx="9420447" cy="3721396"/>
          </a:xfrm>
          <a:prstGeom prst="rect">
            <a:avLst/>
          </a:prstGeom>
          <a:ln>
            <a:noFill/>
          </a:ln>
          <a:extLst>
            <a:ext uri="{53640926-AAD7-44D8-BBD7-CCE9431645EC}">
              <a14:shadowObscured xmlns:a14="http://schemas.microsoft.com/office/drawing/2010/main"/>
            </a:ext>
          </a:extLst>
        </p:spPr>
      </p:pic>
      <p:sp>
        <p:nvSpPr>
          <p:cNvPr id="5" name="Dikdörtgen 4"/>
          <p:cNvSpPr/>
          <p:nvPr/>
        </p:nvSpPr>
        <p:spPr>
          <a:xfrm>
            <a:off x="776179" y="527341"/>
            <a:ext cx="10632556" cy="1428468"/>
          </a:xfrm>
          <a:prstGeom prst="rect">
            <a:avLst/>
          </a:prstGeom>
        </p:spPr>
        <p:txBody>
          <a:bodyPr wrap="square">
            <a:spAutoFit/>
          </a:bodyPr>
          <a:lstStyle/>
          <a:p>
            <a:pPr marL="180975" defTabSz="914126">
              <a:lnSpc>
                <a:spcPct val="90000"/>
              </a:lnSpc>
              <a:spcBef>
                <a:spcPct val="0"/>
              </a:spcBef>
              <a:spcAft>
                <a:spcPts val="800"/>
              </a:spcAft>
            </a:pPr>
            <a:r>
              <a:rPr lang="tr-TR" sz="3200" dirty="0" smtClean="0">
                <a:solidFill>
                  <a:srgbClr val="FF0000"/>
                </a:solidFill>
                <a:latin typeface="Calibri "/>
                <a:ea typeface="+mj-ea"/>
                <a:cs typeface="+mj-cs"/>
              </a:rPr>
              <a:t>Bilgi </a:t>
            </a:r>
            <a:r>
              <a:rPr lang="tr-TR" sz="3200" dirty="0">
                <a:solidFill>
                  <a:srgbClr val="FF0000"/>
                </a:solidFill>
                <a:latin typeface="Calibri "/>
                <a:ea typeface="+mj-ea"/>
                <a:cs typeface="+mj-cs"/>
              </a:rPr>
              <a:t>Paketi &amp; Ders Kataloğumuzda Yer Alan Bölümler </a:t>
            </a:r>
          </a:p>
          <a:p>
            <a:pPr>
              <a:lnSpc>
                <a:spcPct val="107000"/>
              </a:lnSpc>
              <a:spcAft>
                <a:spcPts val="800"/>
              </a:spcAft>
            </a:pP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Örn</a:t>
            </a:r>
            <a:r>
              <a:rPr lang="tr-TR"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Orhangazi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Yeniköy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Asil</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Çelik</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Meslek</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Yüksek</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Okulu</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Elektronik</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Teknolojisi</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 / Açılan Seçmeli Dersler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2680" y="54340"/>
            <a:ext cx="1290453" cy="1187235"/>
          </a:xfrm>
          <a:prstGeom prst="rect">
            <a:avLst/>
          </a:prstGeom>
        </p:spPr>
      </p:pic>
    </p:spTree>
    <p:extLst>
      <p:ext uri="{BB962C8B-B14F-4D97-AF65-F5344CB8AC3E}">
        <p14:creationId xmlns:p14="http://schemas.microsoft.com/office/powerpoint/2010/main" val="883555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7982" y="365127"/>
            <a:ext cx="10512862" cy="698130"/>
          </a:xfrm>
        </p:spPr>
        <p:txBody>
          <a:bodyPr/>
          <a:lstStyle/>
          <a:p>
            <a:r>
              <a:rPr lang="tr-TR" b="1" dirty="0" smtClean="0">
                <a:solidFill>
                  <a:srgbClr val="FF0000"/>
                </a:solidFill>
              </a:rPr>
              <a:t>Ders İzlencesinde «Ölçme ve Değerlendirme»</a:t>
            </a:r>
            <a:endParaRPr lang="tr-TR" b="1" dirty="0">
              <a:solidFill>
                <a:srgbClr val="FF0000"/>
              </a:solidFill>
            </a:endParaRPr>
          </a:p>
        </p:txBody>
      </p:sp>
      <p:pic>
        <p:nvPicPr>
          <p:cNvPr id="4" name="İçerik Yer Tutucusu 3"/>
          <p:cNvPicPr>
            <a:picLocks noGrp="1"/>
          </p:cNvPicPr>
          <p:nvPr>
            <p:ph idx="1"/>
          </p:nvPr>
        </p:nvPicPr>
        <p:blipFill rotWithShape="1">
          <a:blip r:embed="rId2"/>
          <a:srcRect l="23197" t="10778" r="22356" b="24358"/>
          <a:stretch/>
        </p:blipFill>
        <p:spPr bwMode="auto">
          <a:xfrm>
            <a:off x="2573078" y="1212112"/>
            <a:ext cx="7017489" cy="56458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2142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3215" y="771134"/>
            <a:ext cx="11053988" cy="646331"/>
          </a:xfrm>
          <a:prstGeom prst="rect">
            <a:avLst/>
          </a:prstGeom>
        </p:spPr>
        <p:txBody>
          <a:bodyPr wrap="none">
            <a:spAutoFit/>
          </a:bodyPr>
          <a:lstStyle/>
          <a:p>
            <a:r>
              <a:rPr lang="tr-TR" sz="3600" dirty="0">
                <a:solidFill>
                  <a:srgbClr val="FF0000"/>
                </a:solidFill>
              </a:rPr>
              <a:t> </a:t>
            </a:r>
            <a:r>
              <a:rPr lang="tr-TR" sz="3600" dirty="0" smtClean="0">
                <a:solidFill>
                  <a:srgbClr val="FF0000"/>
                </a:solidFill>
              </a:rPr>
              <a:t> AKTS Hesabı Yapılırken Dikkat Edilmesi Gereken Hususlar </a:t>
            </a:r>
            <a:endParaRPr lang="tr-TR" sz="3600" dirty="0">
              <a:solidFill>
                <a:srgbClr val="FF0000"/>
              </a:solidFill>
            </a:endParaRPr>
          </a:p>
        </p:txBody>
      </p:sp>
      <p:sp>
        <p:nvSpPr>
          <p:cNvPr id="3" name="Dikdörtgen 2"/>
          <p:cNvSpPr/>
          <p:nvPr/>
        </p:nvSpPr>
        <p:spPr>
          <a:xfrm>
            <a:off x="496128" y="1545238"/>
            <a:ext cx="11496579" cy="2862322"/>
          </a:xfrm>
          <a:prstGeom prst="rect">
            <a:avLst/>
          </a:prstGeom>
        </p:spPr>
        <p:txBody>
          <a:bodyPr wrap="square">
            <a:spAutoFit/>
          </a:bodyPr>
          <a:lstStyle/>
          <a:p>
            <a:pPr marL="342900" indent="-342900">
              <a:buFont typeface="Arial" panose="020B0604020202020204" pitchFamily="34" charset="0"/>
              <a:buChar char="•"/>
            </a:pPr>
            <a:r>
              <a:rPr lang="tr-TR" sz="2000" dirty="0"/>
              <a:t>Ortak bir Avrupa yükseköğretim alanı oluşturmak üzere başlatılan Bologna Sürecinin önemli öğelerinden biri ortak kredi sisteminin kullanılmasıdır. </a:t>
            </a:r>
            <a:endParaRPr lang="tr-TR" sz="2000" dirty="0" smtClean="0"/>
          </a:p>
          <a:p>
            <a:pPr marL="342900" indent="-342900">
              <a:buFont typeface="Arial" panose="020B0604020202020204" pitchFamily="34" charset="0"/>
              <a:buChar char="•"/>
            </a:pPr>
            <a:r>
              <a:rPr lang="tr-TR" sz="2000" dirty="0" smtClean="0"/>
              <a:t>Avrupa </a:t>
            </a:r>
            <a:r>
              <a:rPr lang="tr-TR" sz="2000" dirty="0"/>
              <a:t>Kredi Transfer ve Biriktirme Sistemi (AKTS) olarak adlandırılan bu sistem, ülkelerin yükseköğretim sistemlerinin farklı olmasından dolayı hareketlilik ve tanınmanın önünde engel oluşturan sorunlara çözüm getirmek üzere geliştirilen çok önemli bir </a:t>
            </a:r>
            <a:r>
              <a:rPr lang="tr-TR" sz="2000" dirty="0" smtClean="0"/>
              <a:t>araçtır.</a:t>
            </a:r>
          </a:p>
          <a:p>
            <a:pPr marL="342900" indent="-342900">
              <a:buFont typeface="Arial" panose="020B0604020202020204" pitchFamily="34" charset="0"/>
              <a:buChar char="•"/>
            </a:pPr>
            <a:r>
              <a:rPr lang="tr-TR" sz="2000" dirty="0"/>
              <a:t>Yükseköğretim kademesindeki bir öğrencinin bir yıllık tahmini iş yükü 1500 ile 1800 saat aralığında değişmektedir. </a:t>
            </a:r>
            <a:r>
              <a:rPr lang="tr-TR" sz="2000" b="1" dirty="0" smtClean="0">
                <a:solidFill>
                  <a:srgbClr val="FF0000"/>
                </a:solidFill>
              </a:rPr>
              <a:t>30 </a:t>
            </a:r>
            <a:r>
              <a:rPr lang="tr-TR" sz="2000" b="1" dirty="0">
                <a:solidFill>
                  <a:srgbClr val="FF0000"/>
                </a:solidFill>
              </a:rPr>
              <a:t>saat çalışma karşılığı ise 1 AKTS olarak belirlenmektedir</a:t>
            </a:r>
            <a:r>
              <a:rPr lang="tr-TR" sz="2000" b="1" dirty="0" smtClean="0">
                <a:solidFill>
                  <a:srgbClr val="FF0000"/>
                </a:solidFill>
              </a:rPr>
              <a:t>.</a:t>
            </a:r>
          </a:p>
          <a:p>
            <a:r>
              <a:rPr lang="tr-TR" sz="2000" dirty="0"/>
              <a:t>Bu belirlemelere göre yükseköğretim kademesindeki ön lisans, lisans ve lisansüstü düzeyler için öngörülen AKTS kredileri aşağıdaki şekilde belirlenmiştir: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293" y="4378543"/>
            <a:ext cx="6858758" cy="247945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273" y="390012"/>
            <a:ext cx="1107552" cy="1018964"/>
          </a:xfrm>
          <a:prstGeom prst="rect">
            <a:avLst/>
          </a:prstGeom>
        </p:spPr>
      </p:pic>
    </p:spTree>
    <p:extLst>
      <p:ext uri="{BB962C8B-B14F-4D97-AF65-F5344CB8AC3E}">
        <p14:creationId xmlns:p14="http://schemas.microsoft.com/office/powerpoint/2010/main" val="173067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8827"/>
            <a:ext cx="12188825" cy="5627501"/>
          </a:xfrm>
          <a:prstGeom prst="rect">
            <a:avLst/>
          </a:prstGeom>
        </p:spPr>
      </p:pic>
      <p:sp>
        <p:nvSpPr>
          <p:cNvPr id="3" name="Dikdörtgen 2"/>
          <p:cNvSpPr/>
          <p:nvPr/>
        </p:nvSpPr>
        <p:spPr>
          <a:xfrm>
            <a:off x="1307805" y="619495"/>
            <a:ext cx="11927490" cy="584775"/>
          </a:xfrm>
          <a:prstGeom prst="rect">
            <a:avLst/>
          </a:prstGeom>
        </p:spPr>
        <p:txBody>
          <a:bodyPr wrap="square">
            <a:spAutoFit/>
          </a:bodyPr>
          <a:lstStyle/>
          <a:p>
            <a:r>
              <a:rPr lang="tr-TR" sz="3200" dirty="0">
                <a:solidFill>
                  <a:srgbClr val="FF0000"/>
                </a:solidFill>
              </a:rPr>
              <a:t>AKTS Hesabı Yapılırken Dikkat Edilmesi Gereken Hususlar </a:t>
            </a:r>
            <a:endParaRPr lang="tr-TR" sz="3200" dirty="0"/>
          </a:p>
        </p:txBody>
      </p:sp>
    </p:spTree>
    <p:extLst>
      <p:ext uri="{BB962C8B-B14F-4D97-AF65-F5344CB8AC3E}">
        <p14:creationId xmlns:p14="http://schemas.microsoft.com/office/powerpoint/2010/main" val="30497101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63330" y="1500531"/>
            <a:ext cx="10511693" cy="4637966"/>
          </a:xfrm>
          <a:prstGeom prst="rect">
            <a:avLst/>
          </a:prstGeom>
        </p:spPr>
      </p:pic>
      <p:sp>
        <p:nvSpPr>
          <p:cNvPr id="3" name="Metin kutusu 2"/>
          <p:cNvSpPr txBox="1"/>
          <p:nvPr/>
        </p:nvSpPr>
        <p:spPr>
          <a:xfrm>
            <a:off x="244356" y="626404"/>
            <a:ext cx="10036081" cy="646331"/>
          </a:xfrm>
          <a:prstGeom prst="rect">
            <a:avLst/>
          </a:prstGeom>
          <a:noFill/>
        </p:spPr>
        <p:txBody>
          <a:bodyPr wrap="none" rtlCol="0">
            <a:spAutoFit/>
          </a:bodyPr>
          <a:lstStyle/>
          <a:p>
            <a:r>
              <a:rPr lang="tr-TR" sz="3600" dirty="0">
                <a:solidFill>
                  <a:srgbClr val="FF0000"/>
                </a:solidFill>
              </a:rPr>
              <a:t> </a:t>
            </a:r>
            <a:r>
              <a:rPr lang="tr-TR" sz="3600" dirty="0" smtClean="0">
                <a:solidFill>
                  <a:srgbClr val="FF0000"/>
                </a:solidFill>
              </a:rPr>
              <a:t>  Bologna Veri Giriş Ekranında AKTS / İş Yükü Tablosu</a:t>
            </a:r>
            <a:endParaRPr lang="tr-TR" sz="3600" dirty="0">
              <a:solidFill>
                <a:srgbClr val="FF0000"/>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spTree>
    <p:extLst>
      <p:ext uri="{BB962C8B-B14F-4D97-AF65-F5344CB8AC3E}">
        <p14:creationId xmlns:p14="http://schemas.microsoft.com/office/powerpoint/2010/main" val="36177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87320" y="614842"/>
            <a:ext cx="9192614" cy="1200329"/>
          </a:xfrm>
          <a:prstGeom prst="rect">
            <a:avLst/>
          </a:prstGeom>
          <a:noFill/>
        </p:spPr>
        <p:txBody>
          <a:bodyPr wrap="square" rtlCol="0">
            <a:spAutoFit/>
          </a:bodyPr>
          <a:lstStyle/>
          <a:p>
            <a:pPr algn="ctr"/>
            <a:r>
              <a:rPr lang="tr-TR" sz="3600" dirty="0" smtClean="0">
                <a:solidFill>
                  <a:srgbClr val="FF0000"/>
                </a:solidFill>
              </a:rPr>
              <a:t>Bologna </a:t>
            </a:r>
            <a:r>
              <a:rPr lang="tr-TR" sz="3600" dirty="0">
                <a:solidFill>
                  <a:srgbClr val="FF0000"/>
                </a:solidFill>
              </a:rPr>
              <a:t>Veri Giriş Ekranında </a:t>
            </a:r>
            <a:r>
              <a:rPr lang="tr-TR" sz="3600" dirty="0" smtClean="0">
                <a:solidFill>
                  <a:srgbClr val="FF0000"/>
                </a:solidFill>
              </a:rPr>
              <a:t>Öğrenim Kazanımları / Program Yeterlilikleri Tablosu</a:t>
            </a:r>
            <a:endParaRPr lang="tr-TR" sz="3600" dirty="0">
              <a:solidFill>
                <a:srgbClr val="FF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876" y="365126"/>
            <a:ext cx="1107552" cy="1018964"/>
          </a:xfrm>
          <a:prstGeom prst="rect">
            <a:avLst/>
          </a:prstGeom>
        </p:spPr>
      </p:pic>
      <p:pic>
        <p:nvPicPr>
          <p:cNvPr id="5" name="Resim 4"/>
          <p:cNvPicPr/>
          <p:nvPr/>
        </p:nvPicPr>
        <p:blipFill rotWithShape="1">
          <a:blip r:embed="rId3"/>
          <a:srcRect l="13889" t="9994" r="20525" b="18871"/>
          <a:stretch/>
        </p:blipFill>
        <p:spPr bwMode="auto">
          <a:xfrm>
            <a:off x="1509823" y="1637414"/>
            <a:ext cx="8070111" cy="5114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3616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400" b="1" dirty="0">
                <a:solidFill>
                  <a:srgbClr val="FF0000"/>
                </a:solidFill>
              </a:rPr>
              <a:t>Bologna Ders Öğretim Planı Bilgilerinin Kontrollerinin Yapılması</a:t>
            </a:r>
          </a:p>
        </p:txBody>
      </p:sp>
      <p:sp>
        <p:nvSpPr>
          <p:cNvPr id="5" name="İçerik Yer Tutucusu 4"/>
          <p:cNvSpPr>
            <a:spLocks noGrp="1"/>
          </p:cNvSpPr>
          <p:nvPr>
            <p:ph idx="1"/>
          </p:nvPr>
        </p:nvSpPr>
        <p:spPr/>
        <p:txBody>
          <a:bodyPr/>
          <a:lstStyle/>
          <a:p>
            <a:endParaRPr lang="tr-TR" dirty="0"/>
          </a:p>
        </p:txBody>
      </p:sp>
      <p:pic>
        <p:nvPicPr>
          <p:cNvPr id="6" name="Resim 5"/>
          <p:cNvPicPr/>
          <p:nvPr/>
        </p:nvPicPr>
        <p:blipFill rotWithShape="1">
          <a:blip r:embed="rId3"/>
          <a:srcRect l="25353" t="13717" r="19973" b="13385"/>
          <a:stretch/>
        </p:blipFill>
        <p:spPr bwMode="auto">
          <a:xfrm>
            <a:off x="1329070" y="1545229"/>
            <a:ext cx="8984511" cy="4912130"/>
          </a:xfrm>
          <a:prstGeom prst="rect">
            <a:avLst/>
          </a:prstGeom>
          <a:ln>
            <a:noFill/>
          </a:ln>
          <a:extLst>
            <a:ext uri="{53640926-AAD7-44D8-BBD7-CCE9431645EC}">
              <a14:shadowObscured xmlns:a14="http://schemas.microsoft.com/office/drawing/2010/main"/>
            </a:ext>
          </a:ex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1540" y="159489"/>
            <a:ext cx="1409948" cy="1297172"/>
          </a:xfrm>
          <a:prstGeom prst="rect">
            <a:avLst/>
          </a:prstGeom>
        </p:spPr>
      </p:pic>
    </p:spTree>
    <p:extLst>
      <p:ext uri="{BB962C8B-B14F-4D97-AF65-F5344CB8AC3E}">
        <p14:creationId xmlns:p14="http://schemas.microsoft.com/office/powerpoint/2010/main" val="19774559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18159" y="905496"/>
            <a:ext cx="11187971" cy="5078313"/>
          </a:xfrm>
          <a:prstGeom prst="rect">
            <a:avLst/>
          </a:prstGeom>
        </p:spPr>
        <p:txBody>
          <a:bodyPr wrap="square">
            <a:spAutoFit/>
          </a:bodyPr>
          <a:lstStyle/>
          <a:p>
            <a:r>
              <a:rPr lang="tr-TR" sz="3600" b="1" dirty="0" smtClean="0">
                <a:solidFill>
                  <a:srgbClr val="FF0000"/>
                </a:solidFill>
              </a:rPr>
              <a:t>ÖNEMLİ: Bilgi Paketi &amp; Ders Kataloğunda Güncellemelerin </a:t>
            </a:r>
            <a:r>
              <a:rPr lang="tr-TR" sz="3600" b="1" dirty="0">
                <a:solidFill>
                  <a:srgbClr val="FF0000"/>
                </a:solidFill>
              </a:rPr>
              <a:t>/ Düzeltmelerin Yapılması için </a:t>
            </a:r>
            <a:r>
              <a:rPr lang="tr-TR" sz="3600" b="1" dirty="0" smtClean="0">
                <a:solidFill>
                  <a:srgbClr val="FF0000"/>
                </a:solidFill>
              </a:rPr>
              <a:t>Önerilen </a:t>
            </a:r>
            <a:r>
              <a:rPr lang="tr-TR" sz="3600" b="1" dirty="0" err="1" smtClean="0">
                <a:solidFill>
                  <a:srgbClr val="FF0000"/>
                </a:solidFill>
              </a:rPr>
              <a:t>Termin</a:t>
            </a:r>
            <a:r>
              <a:rPr lang="tr-TR" sz="3600" b="1" dirty="0" smtClean="0">
                <a:solidFill>
                  <a:srgbClr val="FF0000"/>
                </a:solidFill>
              </a:rPr>
              <a:t> </a:t>
            </a:r>
            <a:endParaRPr lang="tr-TR" sz="3600" b="1" dirty="0">
              <a:solidFill>
                <a:srgbClr val="FF0000"/>
              </a:solidFill>
            </a:endParaRPr>
          </a:p>
          <a:p>
            <a:endParaRPr lang="tr-TR" dirty="0" smtClean="0">
              <a:solidFill>
                <a:srgbClr val="FF0000"/>
              </a:solidFill>
            </a:endParaRPr>
          </a:p>
          <a:p>
            <a:pPr marL="285750" indent="-285750" algn="just">
              <a:buFont typeface="Arial" panose="020B0604020202020204" pitchFamily="34" charset="0"/>
              <a:buChar char="•"/>
            </a:pPr>
            <a:r>
              <a:rPr lang="tr-TR" dirty="0" smtClean="0"/>
              <a:t>Program Başkanları Bilgi Paketi &amp; Ders </a:t>
            </a:r>
            <a:r>
              <a:rPr lang="tr-TR" dirty="0" err="1" smtClean="0"/>
              <a:t>Kataloğu’nda</a:t>
            </a:r>
            <a:r>
              <a:rPr lang="tr-TR" dirty="0" smtClean="0"/>
              <a:t> kendi programlarına ait bilgileri eksiksiz biçimde tamamlamalıdırlar. Akreditasyon denetleme ekibi geldiğinde süreci devam eden programların Bilgi Paketi &amp; Ders </a:t>
            </a:r>
            <a:r>
              <a:rPr lang="tr-TR" dirty="0" err="1" smtClean="0"/>
              <a:t>Kataloğu’nda</a:t>
            </a:r>
            <a:r>
              <a:rPr lang="tr-TR" dirty="0" smtClean="0"/>
              <a:t> hiçbir eksik kalmadığından emin olunmalıdır. </a:t>
            </a:r>
            <a:endParaRPr lang="tr-TR" dirty="0"/>
          </a:p>
          <a:p>
            <a:endParaRPr lang="tr-TR" dirty="0" smtClean="0">
              <a:solidFill>
                <a:srgbClr val="FF0000"/>
              </a:solidFill>
            </a:endParaRPr>
          </a:p>
          <a:p>
            <a:pPr marL="285750" indent="-285750">
              <a:buFont typeface="Arial" panose="020B0604020202020204" pitchFamily="34" charset="0"/>
              <a:buChar char="•"/>
            </a:pPr>
            <a:r>
              <a:rPr lang="tr-TR" dirty="0"/>
              <a:t>Ders Koordinatörleri yukarıda yapılan açıklamalardan hareketle  kendi üzerine tanımlı ders içeriklerini</a:t>
            </a:r>
          </a:p>
          <a:p>
            <a:r>
              <a:rPr lang="tr-TR" dirty="0"/>
              <a:t>     Bologna ders öğretim planı veri girişi kurallarına uygun olarak tamamlamak durumundadır.</a:t>
            </a:r>
          </a:p>
          <a:p>
            <a:pPr marL="271463" indent="-271463"/>
            <a:r>
              <a:rPr lang="tr-TR" dirty="0"/>
              <a:t>     Bologna Birim Koordinatörleri ise, kendi kontrol ekranlarından Ders Koordinatörlerinin bu bilgileri ne </a:t>
            </a:r>
            <a:r>
              <a:rPr lang="tr-TR" dirty="0" smtClean="0"/>
              <a:t>kadar </a:t>
            </a:r>
            <a:r>
              <a:rPr lang="tr-TR" dirty="0"/>
              <a:t>doğru ya da eksik girdiklerinin kontrollerini düzenli olarak yapmalıdırlar.</a:t>
            </a:r>
          </a:p>
          <a:p>
            <a:pPr marL="285750" indent="-285750">
              <a:buFont typeface="Arial" panose="020B0604020202020204" pitchFamily="34" charset="0"/>
              <a:buChar char="•"/>
            </a:pPr>
            <a:endParaRPr lang="tr-TR" dirty="0"/>
          </a:p>
          <a:p>
            <a:pPr marL="285750" indent="-285750" algn="just">
              <a:buFont typeface="Arial" panose="020B0604020202020204" pitchFamily="34" charset="0"/>
              <a:buChar char="•"/>
            </a:pPr>
            <a:r>
              <a:rPr lang="tr-TR" dirty="0"/>
              <a:t>Bütün bu kontrollerin yapılması ardından akreditasyon süreci devam eden 10 programın </a:t>
            </a:r>
            <a:r>
              <a:rPr lang="tr-TR" dirty="0">
                <a:solidFill>
                  <a:srgbClr val="0043C8"/>
                </a:solidFill>
              </a:rPr>
              <a:t>Bologna Birim Koordinatörleri</a:t>
            </a:r>
            <a:r>
              <a:rPr lang="tr-TR" dirty="0"/>
              <a:t> verilen bu eğitim çerçevesinde  tüm kontrollerin yapıldığına ve hiç eksik kalmadığına ilişkin </a:t>
            </a:r>
            <a:r>
              <a:rPr lang="tr-TR" dirty="0">
                <a:solidFill>
                  <a:srgbClr val="0043C8"/>
                </a:solidFill>
              </a:rPr>
              <a:t>nihai </a:t>
            </a:r>
            <a:r>
              <a:rPr lang="tr-TR">
                <a:solidFill>
                  <a:srgbClr val="0043C8"/>
                </a:solidFill>
              </a:rPr>
              <a:t>raporlarını </a:t>
            </a:r>
            <a:r>
              <a:rPr lang="tr-TR" u="sng" smtClean="0">
                <a:solidFill>
                  <a:srgbClr val="0043C8"/>
                </a:solidFill>
              </a:rPr>
              <a:t>10.10.2025 </a:t>
            </a:r>
            <a:r>
              <a:rPr lang="tr-TR" u="sng" dirty="0">
                <a:solidFill>
                  <a:srgbClr val="0043C8"/>
                </a:solidFill>
              </a:rPr>
              <a:t>Cuma günü mesai bitimine kadar </a:t>
            </a:r>
            <a:r>
              <a:rPr lang="tr-TR" dirty="0"/>
              <a:t>Bologna Koordinatörlüğüne üst yazı ile göndermelidir.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921" y="0"/>
            <a:ext cx="1107552" cy="1018964"/>
          </a:xfrm>
          <a:prstGeom prst="rect">
            <a:avLst/>
          </a:prstGeom>
        </p:spPr>
      </p:pic>
    </p:spTree>
    <p:extLst>
      <p:ext uri="{BB962C8B-B14F-4D97-AF65-F5344CB8AC3E}">
        <p14:creationId xmlns:p14="http://schemas.microsoft.com/office/powerpoint/2010/main" val="1545994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4912" y="2172832"/>
            <a:ext cx="11270511" cy="3416320"/>
          </a:xfrm>
          <a:prstGeom prst="rect">
            <a:avLst/>
          </a:prstGeom>
          <a:noFill/>
        </p:spPr>
        <p:txBody>
          <a:bodyPr wrap="square" rtlCol="0">
            <a:spAutoFit/>
          </a:bodyPr>
          <a:lstStyle/>
          <a:p>
            <a:r>
              <a:rPr lang="tr-TR" sz="3600" dirty="0" smtClean="0">
                <a:solidFill>
                  <a:srgbClr val="FF0000"/>
                </a:solidFill>
                <a:latin typeface="Algerian" panose="04020705040A02060702" pitchFamily="82" charset="0"/>
              </a:rPr>
              <a:t>KATILIMINIZ İÇİN HEPİNİZE ÇOK TEŞEKKÜR EDER, </a:t>
            </a:r>
          </a:p>
          <a:p>
            <a:r>
              <a:rPr lang="tr-TR" sz="3600" dirty="0" smtClean="0">
                <a:solidFill>
                  <a:srgbClr val="FF0000"/>
                </a:solidFill>
                <a:latin typeface="Algerian" panose="04020705040A02060702" pitchFamily="82" charset="0"/>
              </a:rPr>
              <a:t>AKREDİTASYON SÜRECİNDE TÜM PROGRAMLARIMIZA KOLAYLIKLAR ve BASARILAR DİLERİZ…!</a:t>
            </a:r>
          </a:p>
          <a:p>
            <a:r>
              <a:rPr lang="tr-TR" sz="3600" dirty="0">
                <a:solidFill>
                  <a:srgbClr val="FF0000"/>
                </a:solidFill>
                <a:latin typeface="Algerian" panose="04020705040A02060702" pitchFamily="82" charset="0"/>
              </a:rPr>
              <a:t> </a:t>
            </a:r>
            <a:r>
              <a:rPr lang="tr-TR" sz="3600" dirty="0" smtClean="0">
                <a:solidFill>
                  <a:srgbClr val="FF0000"/>
                </a:solidFill>
                <a:latin typeface="Algerian" panose="04020705040A02060702" pitchFamily="82" charset="0"/>
              </a:rPr>
              <a:t>                                      </a:t>
            </a:r>
            <a:r>
              <a:rPr lang="tr-TR" sz="2800" dirty="0" smtClean="0">
                <a:solidFill>
                  <a:srgbClr val="0070C0"/>
                </a:solidFill>
                <a:latin typeface="Algerian" panose="04020705040A02060702" pitchFamily="82" charset="0"/>
              </a:rPr>
              <a:t>BOLOGNA KOORDİNATÖRLÜĞÜ…</a:t>
            </a:r>
          </a:p>
          <a:p>
            <a:r>
              <a:rPr lang="tr-TR" sz="3600" dirty="0" smtClean="0">
                <a:solidFill>
                  <a:srgbClr val="FF0000"/>
                </a:solidFill>
              </a:rPr>
              <a:t> </a:t>
            </a:r>
            <a:endParaRPr lang="tr-TR" sz="3600" dirty="0">
              <a:solidFill>
                <a:srgbClr val="FF000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378" y="286417"/>
            <a:ext cx="1680668" cy="176540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1316" y="286417"/>
            <a:ext cx="1917362" cy="1764000"/>
          </a:xfrm>
          <a:prstGeom prst="rect">
            <a:avLst/>
          </a:prstGeom>
        </p:spPr>
      </p:pic>
    </p:spTree>
    <p:extLst>
      <p:ext uri="{BB962C8B-B14F-4D97-AF65-F5344CB8AC3E}">
        <p14:creationId xmlns:p14="http://schemas.microsoft.com/office/powerpoint/2010/main" val="1282502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err="1" smtClean="0">
                <a:solidFill>
                  <a:srgbClr val="FF0000"/>
                </a:solidFill>
              </a:rPr>
              <a:t>Örn</a:t>
            </a:r>
            <a:r>
              <a:rPr lang="tr-TR" sz="4000" b="1" dirty="0" smtClean="0">
                <a:solidFill>
                  <a:srgbClr val="FF0000"/>
                </a:solidFill>
              </a:rPr>
              <a:t>: İnegöl MYO, İnşaat Teknolojisi  </a:t>
            </a:r>
            <a:br>
              <a:rPr lang="tr-TR" sz="4000" b="1" dirty="0" smtClean="0">
                <a:solidFill>
                  <a:srgbClr val="FF0000"/>
                </a:solidFill>
              </a:rPr>
            </a:br>
            <a:r>
              <a:rPr lang="tr-TR" sz="4000" b="1" dirty="0" smtClean="0">
                <a:solidFill>
                  <a:srgbClr val="FF0000"/>
                </a:solidFill>
              </a:rPr>
              <a:t>Karacabey</a:t>
            </a:r>
            <a:r>
              <a:rPr lang="tr-TR" sz="4000" b="1" dirty="0">
                <a:solidFill>
                  <a:srgbClr val="FF0000"/>
                </a:solidFill>
              </a:rPr>
              <a:t> </a:t>
            </a:r>
            <a:r>
              <a:rPr lang="tr-TR" sz="4000" b="1" dirty="0" smtClean="0">
                <a:solidFill>
                  <a:srgbClr val="FF0000"/>
                </a:solidFill>
              </a:rPr>
              <a:t>MYO, Laborant ve Veteriner Sağlık</a:t>
            </a:r>
            <a:endParaRPr lang="tr-TR" sz="4000" b="1" dirty="0">
              <a:solidFill>
                <a:srgbClr val="FF0000"/>
              </a:solidFill>
            </a:endParaRPr>
          </a:p>
        </p:txBody>
      </p:sp>
      <p:pic>
        <p:nvPicPr>
          <p:cNvPr id="4"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9"/>
            <a:ext cx="10512425" cy="1850065"/>
          </a:xfrm>
        </p:spPr>
      </p:pic>
      <p:pic>
        <p:nvPicPr>
          <p:cNvPr id="5" name="Resim 4"/>
          <p:cNvPicPr/>
          <p:nvPr/>
        </p:nvPicPr>
        <p:blipFill rotWithShape="1">
          <a:blip r:embed="rId3"/>
          <a:srcRect l="3968" t="37037" r="5314" b="9661"/>
          <a:stretch/>
        </p:blipFill>
        <p:spPr bwMode="auto">
          <a:xfrm>
            <a:off x="740772" y="3721394"/>
            <a:ext cx="10455312" cy="2711303"/>
          </a:xfrm>
          <a:prstGeom prst="rect">
            <a:avLst/>
          </a:prstGeom>
          <a:ln>
            <a:noFill/>
          </a:ln>
          <a:extLst>
            <a:ext uri="{53640926-AAD7-44D8-BBD7-CCE9431645EC}">
              <a14:shadowObscured xmlns:a14="http://schemas.microsoft.com/office/drawing/2010/main"/>
            </a:ext>
          </a:ex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1540" y="159489"/>
            <a:ext cx="1409948" cy="1297172"/>
          </a:xfrm>
          <a:prstGeom prst="rect">
            <a:avLst/>
          </a:prstGeom>
        </p:spPr>
      </p:pic>
    </p:spTree>
    <p:extLst>
      <p:ext uri="{BB962C8B-B14F-4D97-AF65-F5344CB8AC3E}">
        <p14:creationId xmlns:p14="http://schemas.microsoft.com/office/powerpoint/2010/main" val="29754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8610" y="444771"/>
            <a:ext cx="10512862" cy="975414"/>
          </a:xfrm>
        </p:spPr>
        <p:txBody>
          <a:bodyPr>
            <a:normAutofit fontScale="90000"/>
          </a:bodyPr>
          <a:lstStyle/>
          <a:p>
            <a:r>
              <a:rPr lang="tr-TR" sz="3200" dirty="0" smtClean="0">
                <a:solidFill>
                  <a:srgbClr val="FF0000"/>
                </a:solidFill>
                <a:latin typeface="Calibri "/>
              </a:rPr>
              <a:t>Bilgi </a:t>
            </a:r>
            <a:r>
              <a:rPr lang="tr-TR" sz="3200" dirty="0">
                <a:solidFill>
                  <a:srgbClr val="FF0000"/>
                </a:solidFill>
                <a:latin typeface="Calibri "/>
              </a:rPr>
              <a:t>Paketi &amp; Ders Kataloğumuzda Yer Alan </a:t>
            </a:r>
            <a:r>
              <a:rPr lang="tr-TR" sz="3200" dirty="0" smtClean="0">
                <a:solidFill>
                  <a:srgbClr val="FF0000"/>
                </a:solidFill>
                <a:latin typeface="Calibri "/>
              </a:rPr>
              <a:t>Bölümler</a:t>
            </a:r>
            <a:br>
              <a:rPr lang="tr-TR" sz="3200" dirty="0" smtClean="0">
                <a:solidFill>
                  <a:srgbClr val="FF0000"/>
                </a:solidFill>
                <a:latin typeface="Calibri "/>
              </a:rPr>
            </a:br>
            <a:r>
              <a:rPr lang="tr-TR" sz="3200" dirty="0" smtClean="0">
                <a:solidFill>
                  <a:srgbClr val="FF0000"/>
                </a:solidFill>
                <a:latin typeface="Calibri "/>
              </a:rPr>
              <a:t>Geçen yıl akredite olan Mustafa Kemal Paşa &amp; Orhaneli </a:t>
            </a:r>
            <a:r>
              <a:rPr lang="tr-TR" sz="3200" dirty="0" err="1" smtClean="0">
                <a:solidFill>
                  <a:srgbClr val="FF0000"/>
                </a:solidFill>
                <a:latin typeface="Calibri "/>
              </a:rPr>
              <a:t>MYO’dan</a:t>
            </a:r>
            <a:r>
              <a:rPr lang="tr-TR" sz="3200" dirty="0" smtClean="0">
                <a:solidFill>
                  <a:srgbClr val="FF0000"/>
                </a:solidFill>
                <a:latin typeface="Calibri "/>
              </a:rPr>
              <a:t> Örnekler</a:t>
            </a:r>
            <a:r>
              <a:rPr lang="tr-TR" sz="3200" dirty="0">
                <a:solidFill>
                  <a:srgbClr val="FF0000"/>
                </a:solidFill>
                <a:latin typeface="Calibri "/>
              </a:rPr>
              <a:t>:</a:t>
            </a: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07" y="3989704"/>
            <a:ext cx="12295315" cy="2455842"/>
          </a:xfr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21" y="1726784"/>
            <a:ext cx="11921387" cy="2135329"/>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456" y="235814"/>
            <a:ext cx="1107552" cy="1018964"/>
          </a:xfrm>
          <a:prstGeom prst="rect">
            <a:avLst/>
          </a:prstGeom>
        </p:spPr>
      </p:pic>
    </p:spTree>
    <p:extLst>
      <p:ext uri="{BB962C8B-B14F-4D97-AF65-F5344CB8AC3E}">
        <p14:creationId xmlns:p14="http://schemas.microsoft.com/office/powerpoint/2010/main" val="14618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9340" y="437554"/>
            <a:ext cx="10512862" cy="1325563"/>
          </a:xfrm>
        </p:spPr>
        <p:txBody>
          <a:bodyPr>
            <a:normAutofit/>
          </a:bodyPr>
          <a:lstStyle/>
          <a:p>
            <a:r>
              <a:rPr lang="tr-TR" sz="3200" dirty="0" smtClean="0">
                <a:solidFill>
                  <a:srgbClr val="FF0000"/>
                </a:solidFill>
                <a:latin typeface="Calibri "/>
              </a:rPr>
              <a:t>Bilgi </a:t>
            </a:r>
            <a:r>
              <a:rPr lang="tr-TR" sz="3200" dirty="0">
                <a:solidFill>
                  <a:srgbClr val="FF0000"/>
                </a:solidFill>
                <a:latin typeface="Calibri "/>
              </a:rPr>
              <a:t>Paketi &amp; Ders Kataloğumuzda Yer Alan Bölümler </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364" y="3072809"/>
            <a:ext cx="10823944" cy="3706499"/>
          </a:xfrm>
        </p:spPr>
      </p:pic>
      <p:sp>
        <p:nvSpPr>
          <p:cNvPr id="5" name="Dikdörtgen 4"/>
          <p:cNvSpPr/>
          <p:nvPr/>
        </p:nvSpPr>
        <p:spPr>
          <a:xfrm>
            <a:off x="607207" y="1534284"/>
            <a:ext cx="10919370" cy="1723549"/>
          </a:xfrm>
          <a:prstGeom prst="rect">
            <a:avLst/>
          </a:prstGeom>
        </p:spPr>
        <p:txBody>
          <a:bodyPr wrap="square">
            <a:spAutoFit/>
          </a:bodyPr>
          <a:lstStyle/>
          <a:p>
            <a:r>
              <a:rPr lang="tr-TR" sz="2200" dirty="0" smtClean="0"/>
              <a:t>Genel Tanıtım  başlığı altında «14. Adres ve İletişim Bilgileri» kutucuğunda yer alan bilgiler aktif görevi devam eden öğretim elemanlarına göre güncellenmelidir. </a:t>
            </a:r>
          </a:p>
          <a:p>
            <a:r>
              <a:rPr lang="tr-TR" sz="2200" dirty="0" smtClean="0">
                <a:solidFill>
                  <a:srgbClr val="FF0000"/>
                </a:solidFill>
              </a:rPr>
              <a:t>ÖNEMLİ! Emekli olan ya da görevi değişen öğretim elemanlarına ait bilgiler bu kutucukta </a:t>
            </a:r>
            <a:r>
              <a:rPr lang="tr-TR" sz="2200" u="sng" dirty="0" smtClean="0">
                <a:solidFill>
                  <a:srgbClr val="FF0000"/>
                </a:solidFill>
              </a:rPr>
              <a:t>yer almamalıdır.</a:t>
            </a:r>
          </a:p>
          <a:p>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530" y="110176"/>
            <a:ext cx="1423556" cy="1309692"/>
          </a:xfrm>
          <a:prstGeom prst="rect">
            <a:avLst/>
          </a:prstGeom>
        </p:spPr>
      </p:pic>
    </p:spTree>
    <p:extLst>
      <p:ext uri="{BB962C8B-B14F-4D97-AF65-F5344CB8AC3E}">
        <p14:creationId xmlns:p14="http://schemas.microsoft.com/office/powerpoint/2010/main" val="30903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TM03090430[[fn=Şeritli]]</Template>
  <TotalTime>1303</TotalTime>
  <Words>2043</Words>
  <Application>Microsoft Office PowerPoint</Application>
  <PresentationFormat>Özel</PresentationFormat>
  <Paragraphs>264</Paragraphs>
  <Slides>67</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67</vt:i4>
      </vt:variant>
    </vt:vector>
  </HeadingPairs>
  <TitlesOfParts>
    <vt:vector size="75" baseType="lpstr">
      <vt:lpstr>Algerian</vt:lpstr>
      <vt:lpstr>Arial</vt:lpstr>
      <vt:lpstr>Calibri</vt:lpstr>
      <vt:lpstr>Calibri </vt:lpstr>
      <vt:lpstr>Calibri  </vt:lpstr>
      <vt:lpstr>Calibri Light</vt:lpstr>
      <vt:lpstr>Times New Roman</vt:lpstr>
      <vt:lpstr>Office Teması</vt:lpstr>
      <vt:lpstr>PowerPoint Sunusu</vt:lpstr>
      <vt:lpstr>2024 Yılında Akredite olan Dört Meslek Yüksek Okulumuzun İlgili Programlarını Gönülden  Tebrik Ederiz..!</vt:lpstr>
      <vt:lpstr>2025 Yılında Akreditasyon Süreci Devam Eden Tüm Programlarımızı da Şimdiden Tebrik Ederiz! </vt:lpstr>
      <vt:lpstr>GÜNDEM</vt:lpstr>
      <vt:lpstr>Bilgi Paketi &amp; Ders Kataloğumuzda Yer Alan Bölümler </vt:lpstr>
      <vt:lpstr>PowerPoint Sunusu</vt:lpstr>
      <vt:lpstr>Örn: İnegöl MYO, İnşaat Teknolojisi   Karacabey MYO, Laborant ve Veteriner Sağlık</vt:lpstr>
      <vt:lpstr>Bilgi Paketi &amp; Ders Kataloğumuzda Yer Alan Bölümler Geçen yıl akredite olan Mustafa Kemal Paşa &amp; Orhaneli MYO’dan Örnekler:</vt:lpstr>
      <vt:lpstr>Bilgi Paketi &amp; Ders Kataloğumuzda Yer Alan Bölümler </vt:lpstr>
      <vt:lpstr>14. Adres İletişim Bilgileri Bölümü Örn: Karacabey MYO / Laborant ve Veteriner Sağlık Programı,  Bu bölümde ve tüm bölümlerde üniversitemizin adı güncellenmelidir. </vt:lpstr>
      <vt:lpstr>14. Adres İletişim Bilgileri Bölümü Örn: Mennan Pasinli MYO-Atçılık ve Antrenörlüğü Hocamızın ünvanı bu bölümde belirtilmelidir.  </vt:lpstr>
      <vt:lpstr>14. Adres İletişim Bilgileri Bölümü Örn: Orhangazi MYO/ Elektronik Teknolojisi</vt:lpstr>
      <vt:lpstr>14. Adres İletişim Bilgileri Bölümü Örn: Yenişehir MYO / Sivil Hava Ulaştırma İşletmeciliği</vt:lpstr>
      <vt:lpstr>14. Adres İletişim Bilgileri Bölümü Örn: Sosyal Bilimler MYO/ Lojistik</vt:lpstr>
      <vt:lpstr>Bilgi Paketi &amp; Ders Kataloğumuzdaki Bölümlerin Nasıl Doldurulması Gerekmektedir?</vt:lpstr>
      <vt:lpstr>Bilgi Paketi &amp; Ders Kataloğumuzdaki Bölümlerin Nasıl Doldurulması Gerekmektedir? Üniversitemizin Adı Doğru Yazılmalıdır.</vt:lpstr>
      <vt:lpstr>Bakınız! Tıp Fakültemizde Öğrenim Gören Yabancı Uyruklu Bir Öğrencimizden Gelen  E-posta..</vt:lpstr>
      <vt:lpstr>Örnek: Sosyal Bilimler MYO, Lojistik</vt:lpstr>
      <vt:lpstr>Bilgi Paketi &amp; Ders Kataloğumuzdaki Bölümlerin Nasıl Doldurulması Gerekmektedir?</vt:lpstr>
      <vt:lpstr>ÖDR ‘nin içine yazılan program amaçları ile Bilgi Paketi &amp; Ders Kataloğunda yazılan amaç cümleleri tutarlı olmalıdır.</vt:lpstr>
      <vt:lpstr>Bilgi Paketi &amp; Ders Kataloğumuzdaki Bölümlerin Nasıl Doldurulması Gerekmektedir?</vt:lpstr>
      <vt:lpstr>Mustafa Kemalpaşa MYO – Gıda Teknolojisi Programı Örneği</vt:lpstr>
      <vt:lpstr>Mustafa Kemalpaşa MYO – Gıda Teknolojisi Programı Örneği</vt:lpstr>
      <vt:lpstr>Mustafa Kemalpaşa MYO –Gıda Teknolojisi Programı Örneği</vt:lpstr>
      <vt:lpstr>Bilgi Paketi &amp; Ders Kataloğumuzda Yer Alan Bölümler  TYYÇ- Program Yeterliliği İlişkisi TAY- Program Yeterliliği İlişkisi Matrisleri Nedir?</vt:lpstr>
      <vt:lpstr>Avrupa Yeterlilikler Çerçevesi (AYÇ) / EQF</vt:lpstr>
      <vt:lpstr>AVRUPA YETERLİLİKLER ÇERÇEVESİ (European Qualifications Framework) (QF- EHEA: Qualifications Framework of the European Higher Education Area, Avrupa Yükseköğretim Alanı Yeterlilik Çerçevesi, Türkiye EHEA’ ya 2005 yılında entegre oldu.  Mesleki Yeterlilik Kurumu (MYK) 2006 da kuruldu.)</vt:lpstr>
      <vt:lpstr>QF- EHEA: Qualifications Framework of the European Higher Education Area,  Avrupa Yükseköğretim Alanı Yeterlilik Çerçevesi</vt:lpstr>
      <vt:lpstr>Avrupa Yeterlilikler Çerçevesi (AYÇ) / EQF</vt:lpstr>
      <vt:lpstr>Türkiye’de Durum:</vt:lpstr>
      <vt:lpstr>TYYÇ YETERLİLİK PROFİLLERİ</vt:lpstr>
      <vt:lpstr>Yükseköğretim Ön Lisans Düzeyi (5. Seviye)</vt:lpstr>
      <vt:lpstr>Bilgi Paketi &amp; Ders Kataloğumuzda Program Yeterlilikleri Nasıl Yazılmalıdır?</vt:lpstr>
      <vt:lpstr>Bilgi Paketi &amp; Ders Kataloğumuzda Program Yeterlilikleri Nasıl Yazılmalıdır?</vt:lpstr>
      <vt:lpstr>Program yeterlilikleri «program başkanı» tarafından  kontrol edilmelidir.</vt:lpstr>
      <vt:lpstr>TYYÇ ve TAY Nedir?</vt:lpstr>
      <vt:lpstr> TYYÇ ve Program Yeterlilikleri İlişkisini Gösteren Tablo</vt:lpstr>
      <vt:lpstr>Matristeki tüm hücrelere aynı bilgi kopyala yapıştır yapılmamalıdır: Örn: Yenişehir MYO, Sivil Hava Ulaştırma İşletmeciliği </vt:lpstr>
      <vt:lpstr>  TAY ve Program Yeterlilikleri İlişkisini Gösteren Tablo </vt:lpstr>
      <vt:lpstr>TYYÇ ve TAY Matrisleri Nasıl Doldurulacak? </vt:lpstr>
      <vt:lpstr>    Yeterlilikler ve Öğrenim Çıktılarına Dayalı Eğitim</vt:lpstr>
      <vt:lpstr>   Yeterlilikler ve Öğrenim Çıktılarına Dayalı Eğitim</vt:lpstr>
      <vt:lpstr>Program yeterlilikleri ile program çıktıları arasındaki İlişki Nedir? </vt:lpstr>
      <vt:lpstr>Program yeterlilikleri ile program çıktıları arasındaki İlişki Nedir? </vt:lpstr>
      <vt:lpstr>PowerPoint Sunusu</vt:lpstr>
      <vt:lpstr>PowerPoint Sunusu</vt:lpstr>
      <vt:lpstr>PowerPoint Sunusu</vt:lpstr>
      <vt:lpstr>PowerPoint Sunusu</vt:lpstr>
      <vt:lpstr>PowerPoint Sunusu</vt:lpstr>
      <vt:lpstr>PowerPoint Sunusu</vt:lpstr>
      <vt:lpstr>Program Çıktısı Nedir?</vt:lpstr>
      <vt:lpstr>PowerPoint Sunusu</vt:lpstr>
      <vt:lpstr>PowerPoint Sunusu</vt:lpstr>
      <vt:lpstr>PowerPoint Sunusu</vt:lpstr>
      <vt:lpstr>ÖDR de Program Çıktıları Yazmak…</vt:lpstr>
      <vt:lpstr>PowerPoint Sunusu</vt:lpstr>
      <vt:lpstr>PowerPoint Sunusu</vt:lpstr>
      <vt:lpstr>PowerPoint Sunusu</vt:lpstr>
      <vt:lpstr>Ölçme ve değerlendirmeye yönelik önemli hatırlatma!  </vt:lpstr>
      <vt:lpstr>Ders İzlencesinde «Ölçme ve Değerlendirme»</vt:lpstr>
      <vt:lpstr>PowerPoint Sunusu</vt:lpstr>
      <vt:lpstr>PowerPoint Sunusu</vt:lpstr>
      <vt:lpstr>PowerPoint Sunusu</vt:lpstr>
      <vt:lpstr>PowerPoint Sunusu</vt:lpstr>
      <vt:lpstr>Bologna Ders Öğretim Planı Bilgilerinin Kontrollerinin Yapılması</vt:lpstr>
      <vt:lpstr>PowerPoint Sunusu</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Casper</dc:creator>
  <cp:keywords/>
  <dc:description>generated using python-pptx</dc:description>
  <cp:lastModifiedBy>CASPER</cp:lastModifiedBy>
  <cp:revision>403</cp:revision>
  <cp:lastPrinted>2025-09-03T09:44:15Z</cp:lastPrinted>
  <dcterms:created xsi:type="dcterms:W3CDTF">2013-01-27T09:14:16Z</dcterms:created>
  <dcterms:modified xsi:type="dcterms:W3CDTF">2025-09-03T13:29:09Z</dcterms:modified>
  <cp:category/>
</cp:coreProperties>
</file>